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30"/>
  </p:notesMasterIdLst>
  <p:sldIdLst>
    <p:sldId id="275" r:id="rId3"/>
    <p:sldId id="276" r:id="rId4"/>
    <p:sldId id="259" r:id="rId5"/>
    <p:sldId id="277" r:id="rId6"/>
    <p:sldId id="261" r:id="rId7"/>
    <p:sldId id="285" r:id="rId8"/>
    <p:sldId id="286" r:id="rId9"/>
    <p:sldId id="287" r:id="rId10"/>
    <p:sldId id="288" r:id="rId11"/>
    <p:sldId id="289" r:id="rId12"/>
    <p:sldId id="262" r:id="rId13"/>
    <p:sldId id="278" r:id="rId14"/>
    <p:sldId id="279" r:id="rId15"/>
    <p:sldId id="280" r:id="rId16"/>
    <p:sldId id="281" r:id="rId17"/>
    <p:sldId id="282" r:id="rId18"/>
    <p:sldId id="256" r:id="rId19"/>
    <p:sldId id="283" r:id="rId20"/>
    <p:sldId id="290" r:id="rId21"/>
    <p:sldId id="284" r:id="rId22"/>
    <p:sldId id="291" r:id="rId23"/>
    <p:sldId id="292" r:id="rId24"/>
    <p:sldId id="293" r:id="rId25"/>
    <p:sldId id="300" r:id="rId26"/>
    <p:sldId id="294" r:id="rId27"/>
    <p:sldId id="295" r:id="rId28"/>
    <p:sldId id="301" r:id="rId29"/>
  </p:sldIdLst>
  <p:sldSz cx="12188825" cy="6858000"/>
  <p:notesSz cx="7315200" cy="9601200"/>
  <p:embeddedFontLst>
    <p:embeddedFont>
      <p:font typeface="Calibri" panose="020F0502020204030204" pitchFamily="34" charset="0"/>
      <p:regular r:id="rId31"/>
      <p:bold r:id="rId32"/>
      <p:italic r:id="rId33"/>
      <p:boldItalic r:id="rId34"/>
    </p:embeddedFont>
    <p:embeddedFont>
      <p:font typeface="Proxima Nova" panose="0200050603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60757-BCD9-4E46-8D0C-D982F9B4B592}"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754D8756-C75A-E34A-B561-4C4B6738FE41}">
      <dgm:prSet phldrT="[Text]"/>
      <dgm:spPr/>
      <dgm:t>
        <a:bodyPr/>
        <a:lstStyle/>
        <a:p>
          <a:r>
            <a:rPr lang="en-US" dirty="0"/>
            <a:t>Spread-sheet</a:t>
          </a:r>
        </a:p>
      </dgm:t>
    </dgm:pt>
    <dgm:pt modelId="{BA9EC33F-D003-FB42-9371-657E6BDA7337}" type="parTrans" cxnId="{973B1B1E-A727-4C4D-B7B9-4791341D8516}">
      <dgm:prSet/>
      <dgm:spPr/>
      <dgm:t>
        <a:bodyPr/>
        <a:lstStyle/>
        <a:p>
          <a:endParaRPr lang="en-US"/>
        </a:p>
      </dgm:t>
    </dgm:pt>
    <dgm:pt modelId="{047D2307-C05B-114D-B90E-6CD85638A369}" type="sibTrans" cxnId="{973B1B1E-A727-4C4D-B7B9-4791341D8516}">
      <dgm:prSet/>
      <dgm:spPr/>
      <dgm:t>
        <a:bodyPr/>
        <a:lstStyle/>
        <a:p>
          <a:endParaRPr lang="en-US"/>
        </a:p>
      </dgm:t>
    </dgm:pt>
    <dgm:pt modelId="{CB8A3D21-E5EC-F44A-B4C0-E236BFFCD2AB}">
      <dgm:prSet phldrT="[Text]"/>
      <dgm:spPr/>
      <dgm:t>
        <a:bodyPr/>
        <a:lstStyle/>
        <a:p>
          <a:r>
            <a:rPr lang="en-US" dirty="0"/>
            <a:t>Killer App - sortable, </a:t>
          </a:r>
          <a:r>
            <a:rPr lang="en-US" dirty="0" err="1"/>
            <a:t>summable</a:t>
          </a:r>
          <a:r>
            <a:rPr lang="en-US" dirty="0"/>
            <a:t>, operational</a:t>
          </a:r>
        </a:p>
      </dgm:t>
    </dgm:pt>
    <dgm:pt modelId="{9F169A27-F789-F04C-B292-D352BE3BEE94}" type="parTrans" cxnId="{B817204A-72D8-8B4E-B7B6-D1F26717F920}">
      <dgm:prSet/>
      <dgm:spPr/>
      <dgm:t>
        <a:bodyPr/>
        <a:lstStyle/>
        <a:p>
          <a:endParaRPr lang="en-US"/>
        </a:p>
      </dgm:t>
    </dgm:pt>
    <dgm:pt modelId="{5D120D4E-B38F-2C49-95C5-EA3820A2E12C}" type="sibTrans" cxnId="{B817204A-72D8-8B4E-B7B6-D1F26717F920}">
      <dgm:prSet/>
      <dgm:spPr/>
      <dgm:t>
        <a:bodyPr/>
        <a:lstStyle/>
        <a:p>
          <a:endParaRPr lang="en-US"/>
        </a:p>
      </dgm:t>
    </dgm:pt>
    <dgm:pt modelId="{DC8454E0-9F04-A546-BE3F-271D858F57C2}">
      <dgm:prSet phldrT="[Text]"/>
      <dgm:spPr/>
      <dgm:t>
        <a:bodyPr/>
        <a:lstStyle/>
        <a:p>
          <a:r>
            <a:rPr lang="en-US" dirty="0"/>
            <a:t>RDBMS</a:t>
          </a:r>
        </a:p>
      </dgm:t>
    </dgm:pt>
    <dgm:pt modelId="{1238C2DF-01BC-2A4E-82FB-5DAF5FF994BC}" type="parTrans" cxnId="{D023ED2E-F5F3-474B-A780-D829501FA8DF}">
      <dgm:prSet/>
      <dgm:spPr/>
      <dgm:t>
        <a:bodyPr/>
        <a:lstStyle/>
        <a:p>
          <a:endParaRPr lang="en-US"/>
        </a:p>
      </dgm:t>
    </dgm:pt>
    <dgm:pt modelId="{60A7CDA2-EE91-1E41-99D3-5FB15819293C}" type="sibTrans" cxnId="{D023ED2E-F5F3-474B-A780-D829501FA8DF}">
      <dgm:prSet/>
      <dgm:spPr/>
      <dgm:t>
        <a:bodyPr/>
        <a:lstStyle/>
        <a:p>
          <a:endParaRPr lang="en-US"/>
        </a:p>
      </dgm:t>
    </dgm:pt>
    <dgm:pt modelId="{07C1870F-13AA-674D-8DD0-AE2E7E89D08D}">
      <dgm:prSet phldrT="[Text]"/>
      <dgm:spPr/>
      <dgm:t>
        <a:bodyPr/>
        <a:lstStyle/>
        <a:p>
          <a:r>
            <a:rPr lang="en-US" dirty="0" err="1"/>
            <a:t>Indexable</a:t>
          </a:r>
          <a:r>
            <a:rPr lang="en-US" dirty="0"/>
            <a:t>, structured, enforceable</a:t>
          </a:r>
        </a:p>
      </dgm:t>
    </dgm:pt>
    <dgm:pt modelId="{A8322859-BED4-F045-8D8A-5E21279C0879}" type="parTrans" cxnId="{C785557B-9546-CD4A-9B7D-4FF4EFD1927A}">
      <dgm:prSet/>
      <dgm:spPr/>
      <dgm:t>
        <a:bodyPr/>
        <a:lstStyle/>
        <a:p>
          <a:endParaRPr lang="en-US"/>
        </a:p>
      </dgm:t>
    </dgm:pt>
    <dgm:pt modelId="{8987DEEC-556E-9841-81AE-922C923B909A}" type="sibTrans" cxnId="{C785557B-9546-CD4A-9B7D-4FF4EFD1927A}">
      <dgm:prSet/>
      <dgm:spPr/>
      <dgm:t>
        <a:bodyPr/>
        <a:lstStyle/>
        <a:p>
          <a:endParaRPr lang="en-US"/>
        </a:p>
      </dgm:t>
    </dgm:pt>
    <dgm:pt modelId="{CC2B7E11-6DC1-E04F-B55E-12C82877D8E3}">
      <dgm:prSet phldrT="[Text]"/>
      <dgm:spPr/>
      <dgm:t>
        <a:bodyPr/>
        <a:lstStyle/>
        <a:p>
          <a:r>
            <a:rPr lang="en-US" dirty="0"/>
            <a:t>NoSQL</a:t>
          </a:r>
        </a:p>
      </dgm:t>
    </dgm:pt>
    <dgm:pt modelId="{A8D94B5D-A2C9-A049-AE83-3668A4763685}" type="parTrans" cxnId="{E4B64F3E-3331-7846-BBD3-90F47727FB0E}">
      <dgm:prSet/>
      <dgm:spPr/>
      <dgm:t>
        <a:bodyPr/>
        <a:lstStyle/>
        <a:p>
          <a:endParaRPr lang="en-US"/>
        </a:p>
      </dgm:t>
    </dgm:pt>
    <dgm:pt modelId="{2AAEABFC-0271-0A45-991D-0566EA83BEF7}" type="sibTrans" cxnId="{E4B64F3E-3331-7846-BBD3-90F47727FB0E}">
      <dgm:prSet/>
      <dgm:spPr/>
      <dgm:t>
        <a:bodyPr/>
        <a:lstStyle/>
        <a:p>
          <a:endParaRPr lang="en-US"/>
        </a:p>
      </dgm:t>
    </dgm:pt>
    <dgm:pt modelId="{0B1EC7AD-4FFD-1243-A34B-B0B641C6E2D9}">
      <dgm:prSet phldrT="[Text]"/>
      <dgm:spPr/>
      <dgm:t>
        <a:bodyPr/>
        <a:lstStyle/>
        <a:p>
          <a:r>
            <a:rPr lang="en-US" dirty="0"/>
            <a:t>Flexible data structure, extensible, some </a:t>
          </a:r>
          <a:r>
            <a:rPr lang="en-US" dirty="0" err="1"/>
            <a:t>indexable</a:t>
          </a:r>
          <a:r>
            <a:rPr lang="en-US" dirty="0"/>
            <a:t> </a:t>
          </a:r>
        </a:p>
      </dgm:t>
    </dgm:pt>
    <dgm:pt modelId="{B3669D63-C050-E242-A94B-E3F5F80FABA7}" type="parTrans" cxnId="{562CE5E8-34B6-6340-B83D-F5C89EF5F067}">
      <dgm:prSet/>
      <dgm:spPr/>
      <dgm:t>
        <a:bodyPr/>
        <a:lstStyle/>
        <a:p>
          <a:endParaRPr lang="en-US"/>
        </a:p>
      </dgm:t>
    </dgm:pt>
    <dgm:pt modelId="{DD239CFE-5046-D244-B489-F5A4C46C4775}" type="sibTrans" cxnId="{562CE5E8-34B6-6340-B83D-F5C89EF5F067}">
      <dgm:prSet/>
      <dgm:spPr/>
      <dgm:t>
        <a:bodyPr/>
        <a:lstStyle/>
        <a:p>
          <a:endParaRPr lang="en-US"/>
        </a:p>
      </dgm:t>
    </dgm:pt>
    <dgm:pt modelId="{17BFE975-A822-4249-B447-03BBCDF4BEAC}">
      <dgm:prSet phldrT="[Text]"/>
      <dgm:spPr/>
      <dgm:t>
        <a:bodyPr/>
        <a:lstStyle/>
        <a:p>
          <a:r>
            <a:rPr lang="en-US" dirty="0"/>
            <a:t>Transactional to millions of transactions per day</a:t>
          </a:r>
        </a:p>
      </dgm:t>
    </dgm:pt>
    <dgm:pt modelId="{8440F2A1-3EC2-F84C-A943-B7ABEBFCF47E}" type="parTrans" cxnId="{E789E346-96F1-934B-86C6-C366DC2EFC9E}">
      <dgm:prSet/>
      <dgm:spPr/>
      <dgm:t>
        <a:bodyPr/>
        <a:lstStyle/>
        <a:p>
          <a:endParaRPr lang="en-US"/>
        </a:p>
      </dgm:t>
    </dgm:pt>
    <dgm:pt modelId="{04FC2726-7404-7247-B56E-087C25DAA216}" type="sibTrans" cxnId="{E789E346-96F1-934B-86C6-C366DC2EFC9E}">
      <dgm:prSet/>
      <dgm:spPr/>
      <dgm:t>
        <a:bodyPr/>
        <a:lstStyle/>
        <a:p>
          <a:endParaRPr lang="en-US"/>
        </a:p>
      </dgm:t>
    </dgm:pt>
    <dgm:pt modelId="{C9290D36-45DF-E940-983C-1AADC5A63042}">
      <dgm:prSet phldrT="[Text]"/>
      <dgm:spPr/>
      <dgm:t>
        <a:bodyPr/>
        <a:lstStyle/>
        <a:p>
          <a:r>
            <a:rPr lang="en-US" dirty="0"/>
            <a:t>Limited data storage capability</a:t>
          </a:r>
        </a:p>
      </dgm:t>
    </dgm:pt>
    <dgm:pt modelId="{2F0A138D-481C-954C-B60A-4CAFE6933C2D}" type="parTrans" cxnId="{B01E2CF9-7C5F-194F-9453-CEBF712E0FAB}">
      <dgm:prSet/>
      <dgm:spPr/>
      <dgm:t>
        <a:bodyPr/>
        <a:lstStyle/>
        <a:p>
          <a:endParaRPr lang="en-US"/>
        </a:p>
      </dgm:t>
    </dgm:pt>
    <dgm:pt modelId="{8FE95041-E9F5-674D-AD03-CEDB12721A89}" type="sibTrans" cxnId="{B01E2CF9-7C5F-194F-9453-CEBF712E0FAB}">
      <dgm:prSet/>
      <dgm:spPr/>
      <dgm:t>
        <a:bodyPr/>
        <a:lstStyle/>
        <a:p>
          <a:endParaRPr lang="en-US"/>
        </a:p>
      </dgm:t>
    </dgm:pt>
    <dgm:pt modelId="{6B2BE59B-B066-8A4C-9D9D-32BF266A92D5}">
      <dgm:prSet phldrT="[Text]"/>
      <dgm:spPr/>
      <dgm:t>
        <a:bodyPr/>
        <a:lstStyle/>
        <a:p>
          <a:r>
            <a:rPr lang="en-US" dirty="0"/>
            <a:t>Transactional to a few thousand transactions per day</a:t>
          </a:r>
        </a:p>
      </dgm:t>
    </dgm:pt>
    <dgm:pt modelId="{13442316-68B0-C940-905D-CAEEFD10C7A5}" type="parTrans" cxnId="{1EE75C9B-BB21-484D-AB64-76348934DBBA}">
      <dgm:prSet/>
      <dgm:spPr/>
      <dgm:t>
        <a:bodyPr/>
        <a:lstStyle/>
        <a:p>
          <a:endParaRPr lang="en-US"/>
        </a:p>
      </dgm:t>
    </dgm:pt>
    <dgm:pt modelId="{64E683CC-8246-AC45-818F-CBFE10689EEB}" type="sibTrans" cxnId="{1EE75C9B-BB21-484D-AB64-76348934DBBA}">
      <dgm:prSet/>
      <dgm:spPr/>
      <dgm:t>
        <a:bodyPr/>
        <a:lstStyle/>
        <a:p>
          <a:endParaRPr lang="en-US"/>
        </a:p>
      </dgm:t>
    </dgm:pt>
    <dgm:pt modelId="{481E46FC-5C89-424E-BE94-65CE480C9A83}">
      <dgm:prSet phldrT="[Text]"/>
      <dgm:spPr/>
      <dgm:t>
        <a:bodyPr/>
        <a:lstStyle/>
        <a:p>
          <a:r>
            <a:rPr lang="en-US" dirty="0"/>
            <a:t>Poor Data Management</a:t>
          </a:r>
        </a:p>
      </dgm:t>
    </dgm:pt>
    <dgm:pt modelId="{A274EC3E-D870-B64F-B105-44AD607B122D}" type="parTrans" cxnId="{C4E64863-1C54-4C44-80FA-A3891589DC1E}">
      <dgm:prSet/>
      <dgm:spPr/>
      <dgm:t>
        <a:bodyPr/>
        <a:lstStyle/>
        <a:p>
          <a:endParaRPr lang="en-US"/>
        </a:p>
      </dgm:t>
    </dgm:pt>
    <dgm:pt modelId="{EB0681AD-3AF9-6F46-9F7A-B1763946C96E}" type="sibTrans" cxnId="{C4E64863-1C54-4C44-80FA-A3891589DC1E}">
      <dgm:prSet/>
      <dgm:spPr/>
      <dgm:t>
        <a:bodyPr/>
        <a:lstStyle/>
        <a:p>
          <a:endParaRPr lang="en-US"/>
        </a:p>
      </dgm:t>
    </dgm:pt>
    <dgm:pt modelId="{76DD134A-074E-B04A-A453-CD868AAD9B71}">
      <dgm:prSet phldrT="[Text]"/>
      <dgm:spPr/>
      <dgm:t>
        <a:bodyPr/>
        <a:lstStyle/>
        <a:p>
          <a:r>
            <a:rPr lang="en-US" dirty="0"/>
            <a:t>Exceptional Data Management</a:t>
          </a:r>
        </a:p>
      </dgm:t>
    </dgm:pt>
    <dgm:pt modelId="{EB2108FB-A821-6948-A970-A6A9A836F1D2}" type="parTrans" cxnId="{40C63D9A-9924-7448-BACE-9FFCF85D41FB}">
      <dgm:prSet/>
      <dgm:spPr/>
      <dgm:t>
        <a:bodyPr/>
        <a:lstStyle/>
        <a:p>
          <a:endParaRPr lang="en-US"/>
        </a:p>
      </dgm:t>
    </dgm:pt>
    <dgm:pt modelId="{4A0399D3-48DA-2147-B91E-59FE52FFAAD9}" type="sibTrans" cxnId="{40C63D9A-9924-7448-BACE-9FFCF85D41FB}">
      <dgm:prSet/>
      <dgm:spPr/>
      <dgm:t>
        <a:bodyPr/>
        <a:lstStyle/>
        <a:p>
          <a:endParaRPr lang="en-US"/>
        </a:p>
      </dgm:t>
    </dgm:pt>
    <dgm:pt modelId="{F3AC49D0-7870-E54A-B3C7-A1F8340D2F51}">
      <dgm:prSet phldrT="[Text]"/>
      <dgm:spPr/>
      <dgm:t>
        <a:bodyPr/>
        <a:lstStyle/>
        <a:p>
          <a:r>
            <a:rPr lang="en-US" dirty="0"/>
            <a:t>Data Management Eternal to System</a:t>
          </a:r>
        </a:p>
      </dgm:t>
    </dgm:pt>
    <dgm:pt modelId="{8E4DB226-63DE-0E45-8635-9CDD4DDF16D0}" type="parTrans" cxnId="{08F1183D-8C2C-ED4A-88E1-750DEBD5C0B6}">
      <dgm:prSet/>
      <dgm:spPr/>
      <dgm:t>
        <a:bodyPr/>
        <a:lstStyle/>
        <a:p>
          <a:endParaRPr lang="en-US"/>
        </a:p>
      </dgm:t>
    </dgm:pt>
    <dgm:pt modelId="{74DBA8EF-32AE-A94E-9683-2B832D6D2890}" type="sibTrans" cxnId="{08F1183D-8C2C-ED4A-88E1-750DEBD5C0B6}">
      <dgm:prSet/>
      <dgm:spPr/>
      <dgm:t>
        <a:bodyPr/>
        <a:lstStyle/>
        <a:p>
          <a:endParaRPr lang="en-US"/>
        </a:p>
      </dgm:t>
    </dgm:pt>
    <dgm:pt modelId="{F7F6967D-64BD-E445-B5DD-C4F238A7790F}" type="pres">
      <dgm:prSet presAssocID="{CD660757-BCD9-4E46-8D0C-D982F9B4B592}" presName="linearFlow" presStyleCnt="0">
        <dgm:presLayoutVars>
          <dgm:dir/>
          <dgm:animLvl val="lvl"/>
          <dgm:resizeHandles val="exact"/>
        </dgm:presLayoutVars>
      </dgm:prSet>
      <dgm:spPr/>
    </dgm:pt>
    <dgm:pt modelId="{689EAB21-995F-CD40-80A5-1E071237E6ED}" type="pres">
      <dgm:prSet presAssocID="{754D8756-C75A-E34A-B561-4C4B6738FE41}" presName="composite" presStyleCnt="0"/>
      <dgm:spPr/>
    </dgm:pt>
    <dgm:pt modelId="{6634E0BD-4E70-E443-8421-83328AE2FED7}" type="pres">
      <dgm:prSet presAssocID="{754D8756-C75A-E34A-B561-4C4B6738FE41}" presName="parentText" presStyleLbl="alignNode1" presStyleIdx="0" presStyleCnt="3">
        <dgm:presLayoutVars>
          <dgm:chMax val="1"/>
          <dgm:bulletEnabled val="1"/>
        </dgm:presLayoutVars>
      </dgm:prSet>
      <dgm:spPr/>
    </dgm:pt>
    <dgm:pt modelId="{EF349CCA-6633-9445-8C31-F159657E3187}" type="pres">
      <dgm:prSet presAssocID="{754D8756-C75A-E34A-B561-4C4B6738FE41}" presName="descendantText" presStyleLbl="alignAcc1" presStyleIdx="0" presStyleCnt="3">
        <dgm:presLayoutVars>
          <dgm:bulletEnabled val="1"/>
        </dgm:presLayoutVars>
      </dgm:prSet>
      <dgm:spPr/>
    </dgm:pt>
    <dgm:pt modelId="{5DA3ABAC-C77D-204A-9070-6645E4D944D8}" type="pres">
      <dgm:prSet presAssocID="{047D2307-C05B-114D-B90E-6CD85638A369}" presName="sp" presStyleCnt="0"/>
      <dgm:spPr/>
    </dgm:pt>
    <dgm:pt modelId="{99D54C21-A275-8E4F-AF3C-28D26D8B285A}" type="pres">
      <dgm:prSet presAssocID="{DC8454E0-9F04-A546-BE3F-271D858F57C2}" presName="composite" presStyleCnt="0"/>
      <dgm:spPr/>
    </dgm:pt>
    <dgm:pt modelId="{B720553C-0D24-B14F-B86B-E6046E901C17}" type="pres">
      <dgm:prSet presAssocID="{DC8454E0-9F04-A546-BE3F-271D858F57C2}" presName="parentText" presStyleLbl="alignNode1" presStyleIdx="1" presStyleCnt="3">
        <dgm:presLayoutVars>
          <dgm:chMax val="1"/>
          <dgm:bulletEnabled val="1"/>
        </dgm:presLayoutVars>
      </dgm:prSet>
      <dgm:spPr/>
    </dgm:pt>
    <dgm:pt modelId="{6CDF5159-795F-0542-A6F9-6BD68F87249B}" type="pres">
      <dgm:prSet presAssocID="{DC8454E0-9F04-A546-BE3F-271D858F57C2}" presName="descendantText" presStyleLbl="alignAcc1" presStyleIdx="1" presStyleCnt="3">
        <dgm:presLayoutVars>
          <dgm:bulletEnabled val="1"/>
        </dgm:presLayoutVars>
      </dgm:prSet>
      <dgm:spPr/>
    </dgm:pt>
    <dgm:pt modelId="{A235967D-3950-954C-AD87-91BDFA67B821}" type="pres">
      <dgm:prSet presAssocID="{60A7CDA2-EE91-1E41-99D3-5FB15819293C}" presName="sp" presStyleCnt="0"/>
      <dgm:spPr/>
    </dgm:pt>
    <dgm:pt modelId="{50576742-35BD-7F40-A04A-3E46D0DB2846}" type="pres">
      <dgm:prSet presAssocID="{CC2B7E11-6DC1-E04F-B55E-12C82877D8E3}" presName="composite" presStyleCnt="0"/>
      <dgm:spPr/>
    </dgm:pt>
    <dgm:pt modelId="{3BCDBB6C-82E6-7D41-8AA2-102B35045F09}" type="pres">
      <dgm:prSet presAssocID="{CC2B7E11-6DC1-E04F-B55E-12C82877D8E3}" presName="parentText" presStyleLbl="alignNode1" presStyleIdx="2" presStyleCnt="3">
        <dgm:presLayoutVars>
          <dgm:chMax val="1"/>
          <dgm:bulletEnabled val="1"/>
        </dgm:presLayoutVars>
      </dgm:prSet>
      <dgm:spPr/>
    </dgm:pt>
    <dgm:pt modelId="{32355E08-19C4-1445-B4FE-7F17382430A8}" type="pres">
      <dgm:prSet presAssocID="{CC2B7E11-6DC1-E04F-B55E-12C82877D8E3}" presName="descendantText" presStyleLbl="alignAcc1" presStyleIdx="2" presStyleCnt="3">
        <dgm:presLayoutVars>
          <dgm:bulletEnabled val="1"/>
        </dgm:presLayoutVars>
      </dgm:prSet>
      <dgm:spPr/>
    </dgm:pt>
  </dgm:ptLst>
  <dgm:cxnLst>
    <dgm:cxn modelId="{D1E44415-2D82-F042-92AB-F924E47ED601}" type="presOf" srcId="{76DD134A-074E-B04A-A453-CD868AAD9B71}" destId="{6CDF5159-795F-0542-A6F9-6BD68F87249B}" srcOrd="0" destOrd="2" presId="urn:microsoft.com/office/officeart/2005/8/layout/chevron2"/>
    <dgm:cxn modelId="{973B1B1E-A727-4C4D-B7B9-4791341D8516}" srcId="{CD660757-BCD9-4E46-8D0C-D982F9B4B592}" destId="{754D8756-C75A-E34A-B561-4C4B6738FE41}" srcOrd="0" destOrd="0" parTransId="{BA9EC33F-D003-FB42-9371-657E6BDA7337}" sibTransId="{047D2307-C05B-114D-B90E-6CD85638A369}"/>
    <dgm:cxn modelId="{D023ED2E-F5F3-474B-A780-D829501FA8DF}" srcId="{CD660757-BCD9-4E46-8D0C-D982F9B4B592}" destId="{DC8454E0-9F04-A546-BE3F-271D858F57C2}" srcOrd="1" destOrd="0" parTransId="{1238C2DF-01BC-2A4E-82FB-5DAF5FF994BC}" sibTransId="{60A7CDA2-EE91-1E41-99D3-5FB15819293C}"/>
    <dgm:cxn modelId="{B2052234-A44F-EC4C-AEC3-637D6CD4C19A}" type="presOf" srcId="{CC2B7E11-6DC1-E04F-B55E-12C82877D8E3}" destId="{3BCDBB6C-82E6-7D41-8AA2-102B35045F09}" srcOrd="0" destOrd="0" presId="urn:microsoft.com/office/officeart/2005/8/layout/chevron2"/>
    <dgm:cxn modelId="{08F1183D-8C2C-ED4A-88E1-750DEBD5C0B6}" srcId="{CC2B7E11-6DC1-E04F-B55E-12C82877D8E3}" destId="{F3AC49D0-7870-E54A-B3C7-A1F8340D2F51}" srcOrd="2" destOrd="0" parTransId="{8E4DB226-63DE-0E45-8635-9CDD4DDF16D0}" sibTransId="{74DBA8EF-32AE-A94E-9683-2B832D6D2890}"/>
    <dgm:cxn modelId="{E4B64F3E-3331-7846-BBD3-90F47727FB0E}" srcId="{CD660757-BCD9-4E46-8D0C-D982F9B4B592}" destId="{CC2B7E11-6DC1-E04F-B55E-12C82877D8E3}" srcOrd="2" destOrd="0" parTransId="{A8D94B5D-A2C9-A049-AE83-3668A4763685}" sibTransId="{2AAEABFC-0271-0A45-991D-0566EA83BEF7}"/>
    <dgm:cxn modelId="{E789E346-96F1-934B-86C6-C366DC2EFC9E}" srcId="{CC2B7E11-6DC1-E04F-B55E-12C82877D8E3}" destId="{17BFE975-A822-4249-B447-03BBCDF4BEAC}" srcOrd="1" destOrd="0" parTransId="{8440F2A1-3EC2-F84C-A943-B7ABEBFCF47E}" sibTransId="{04FC2726-7404-7247-B56E-087C25DAA216}"/>
    <dgm:cxn modelId="{B817204A-72D8-8B4E-B7B6-D1F26717F920}" srcId="{754D8756-C75A-E34A-B561-4C4B6738FE41}" destId="{CB8A3D21-E5EC-F44A-B4C0-E236BFFCD2AB}" srcOrd="0" destOrd="0" parTransId="{9F169A27-F789-F04C-B292-D352BE3BEE94}" sibTransId="{5D120D4E-B38F-2C49-95C5-EA3820A2E12C}"/>
    <dgm:cxn modelId="{D334A052-90E2-8D4C-9A60-E2459DB26B15}" type="presOf" srcId="{481E46FC-5C89-424E-BE94-65CE480C9A83}" destId="{EF349CCA-6633-9445-8C31-F159657E3187}" srcOrd="0" destOrd="2" presId="urn:microsoft.com/office/officeart/2005/8/layout/chevron2"/>
    <dgm:cxn modelId="{C4E64863-1C54-4C44-80FA-A3891589DC1E}" srcId="{754D8756-C75A-E34A-B561-4C4B6738FE41}" destId="{481E46FC-5C89-424E-BE94-65CE480C9A83}" srcOrd="2" destOrd="0" parTransId="{A274EC3E-D870-B64F-B105-44AD607B122D}" sibTransId="{EB0681AD-3AF9-6F46-9F7A-B1763946C96E}"/>
    <dgm:cxn modelId="{8EF7EA6F-FD75-204D-9A77-F94BF37FAD0B}" type="presOf" srcId="{CD660757-BCD9-4E46-8D0C-D982F9B4B592}" destId="{F7F6967D-64BD-E445-B5DD-C4F238A7790F}" srcOrd="0" destOrd="0" presId="urn:microsoft.com/office/officeart/2005/8/layout/chevron2"/>
    <dgm:cxn modelId="{C785557B-9546-CD4A-9B7D-4FF4EFD1927A}" srcId="{DC8454E0-9F04-A546-BE3F-271D858F57C2}" destId="{07C1870F-13AA-674D-8DD0-AE2E7E89D08D}" srcOrd="0" destOrd="0" parTransId="{A8322859-BED4-F045-8D8A-5E21279C0879}" sibTransId="{8987DEEC-556E-9841-81AE-922C923B909A}"/>
    <dgm:cxn modelId="{B100C092-35D8-584E-AAC2-0DD8D67B6DFB}" type="presOf" srcId="{F3AC49D0-7870-E54A-B3C7-A1F8340D2F51}" destId="{32355E08-19C4-1445-B4FE-7F17382430A8}" srcOrd="0" destOrd="2" presId="urn:microsoft.com/office/officeart/2005/8/layout/chevron2"/>
    <dgm:cxn modelId="{847E3497-2E90-0C4B-854B-8FA5C005D6C0}" type="presOf" srcId="{CB8A3D21-E5EC-F44A-B4C0-E236BFFCD2AB}" destId="{EF349CCA-6633-9445-8C31-F159657E3187}" srcOrd="0" destOrd="0" presId="urn:microsoft.com/office/officeart/2005/8/layout/chevron2"/>
    <dgm:cxn modelId="{40C63D9A-9924-7448-BACE-9FFCF85D41FB}" srcId="{DC8454E0-9F04-A546-BE3F-271D858F57C2}" destId="{76DD134A-074E-B04A-A453-CD868AAD9B71}" srcOrd="2" destOrd="0" parTransId="{EB2108FB-A821-6948-A970-A6A9A836F1D2}" sibTransId="{4A0399D3-48DA-2147-B91E-59FE52FFAAD9}"/>
    <dgm:cxn modelId="{1EE75C9B-BB21-484D-AB64-76348934DBBA}" srcId="{DC8454E0-9F04-A546-BE3F-271D858F57C2}" destId="{6B2BE59B-B066-8A4C-9D9D-32BF266A92D5}" srcOrd="1" destOrd="0" parTransId="{13442316-68B0-C940-905D-CAEEFD10C7A5}" sibTransId="{64E683CC-8246-AC45-818F-CBFE10689EEB}"/>
    <dgm:cxn modelId="{94674A9C-95FA-A140-8F4A-7C4A3D5051CD}" type="presOf" srcId="{6B2BE59B-B066-8A4C-9D9D-32BF266A92D5}" destId="{6CDF5159-795F-0542-A6F9-6BD68F87249B}" srcOrd="0" destOrd="1" presId="urn:microsoft.com/office/officeart/2005/8/layout/chevron2"/>
    <dgm:cxn modelId="{AEFCB89C-CD94-924A-932A-AC3FBD3D692F}" type="presOf" srcId="{17BFE975-A822-4249-B447-03BBCDF4BEAC}" destId="{32355E08-19C4-1445-B4FE-7F17382430A8}" srcOrd="0" destOrd="1" presId="urn:microsoft.com/office/officeart/2005/8/layout/chevron2"/>
    <dgm:cxn modelId="{6F31E7C3-B816-E94B-8E5E-DBD1CF93DD58}" type="presOf" srcId="{754D8756-C75A-E34A-B561-4C4B6738FE41}" destId="{6634E0BD-4E70-E443-8421-83328AE2FED7}" srcOrd="0" destOrd="0" presId="urn:microsoft.com/office/officeart/2005/8/layout/chevron2"/>
    <dgm:cxn modelId="{F14905CD-76DD-1549-AEE7-32C275E5A345}" type="presOf" srcId="{DC8454E0-9F04-A546-BE3F-271D858F57C2}" destId="{B720553C-0D24-B14F-B86B-E6046E901C17}" srcOrd="0" destOrd="0" presId="urn:microsoft.com/office/officeart/2005/8/layout/chevron2"/>
    <dgm:cxn modelId="{D6C421D0-3DAC-2844-97A7-117C81A4BE84}" type="presOf" srcId="{C9290D36-45DF-E940-983C-1AADC5A63042}" destId="{EF349CCA-6633-9445-8C31-F159657E3187}" srcOrd="0" destOrd="1" presId="urn:microsoft.com/office/officeart/2005/8/layout/chevron2"/>
    <dgm:cxn modelId="{562CE5E8-34B6-6340-B83D-F5C89EF5F067}" srcId="{CC2B7E11-6DC1-E04F-B55E-12C82877D8E3}" destId="{0B1EC7AD-4FFD-1243-A34B-B0B641C6E2D9}" srcOrd="0" destOrd="0" parTransId="{B3669D63-C050-E242-A94B-E3F5F80FABA7}" sibTransId="{DD239CFE-5046-D244-B489-F5A4C46C4775}"/>
    <dgm:cxn modelId="{F051DBF3-FE2A-D745-A0BF-EEBA6AC4CFF2}" type="presOf" srcId="{07C1870F-13AA-674D-8DD0-AE2E7E89D08D}" destId="{6CDF5159-795F-0542-A6F9-6BD68F87249B}" srcOrd="0" destOrd="0" presId="urn:microsoft.com/office/officeart/2005/8/layout/chevron2"/>
    <dgm:cxn modelId="{DC8DE6F6-D716-DF4A-A89A-AD4CF0ED2F5C}" type="presOf" srcId="{0B1EC7AD-4FFD-1243-A34B-B0B641C6E2D9}" destId="{32355E08-19C4-1445-B4FE-7F17382430A8}" srcOrd="0" destOrd="0" presId="urn:microsoft.com/office/officeart/2005/8/layout/chevron2"/>
    <dgm:cxn modelId="{B01E2CF9-7C5F-194F-9453-CEBF712E0FAB}" srcId="{754D8756-C75A-E34A-B561-4C4B6738FE41}" destId="{C9290D36-45DF-E940-983C-1AADC5A63042}" srcOrd="1" destOrd="0" parTransId="{2F0A138D-481C-954C-B60A-4CAFE6933C2D}" sibTransId="{8FE95041-E9F5-674D-AD03-CEDB12721A89}"/>
    <dgm:cxn modelId="{16E13417-4308-D549-911E-CFDBAE3FF854}" type="presParOf" srcId="{F7F6967D-64BD-E445-B5DD-C4F238A7790F}" destId="{689EAB21-995F-CD40-80A5-1E071237E6ED}" srcOrd="0" destOrd="0" presId="urn:microsoft.com/office/officeart/2005/8/layout/chevron2"/>
    <dgm:cxn modelId="{AF376297-A405-824F-A027-8D997911FE3C}" type="presParOf" srcId="{689EAB21-995F-CD40-80A5-1E071237E6ED}" destId="{6634E0BD-4E70-E443-8421-83328AE2FED7}" srcOrd="0" destOrd="0" presId="urn:microsoft.com/office/officeart/2005/8/layout/chevron2"/>
    <dgm:cxn modelId="{D3005DFF-A7A1-3F44-8446-C5DE68DC8576}" type="presParOf" srcId="{689EAB21-995F-CD40-80A5-1E071237E6ED}" destId="{EF349CCA-6633-9445-8C31-F159657E3187}" srcOrd="1" destOrd="0" presId="urn:microsoft.com/office/officeart/2005/8/layout/chevron2"/>
    <dgm:cxn modelId="{6A1137B9-7AD2-C14F-840E-044410BA5E6D}" type="presParOf" srcId="{F7F6967D-64BD-E445-B5DD-C4F238A7790F}" destId="{5DA3ABAC-C77D-204A-9070-6645E4D944D8}" srcOrd="1" destOrd="0" presId="urn:microsoft.com/office/officeart/2005/8/layout/chevron2"/>
    <dgm:cxn modelId="{374D06CE-31AC-9847-AAE1-4BA45A623E01}" type="presParOf" srcId="{F7F6967D-64BD-E445-B5DD-C4F238A7790F}" destId="{99D54C21-A275-8E4F-AF3C-28D26D8B285A}" srcOrd="2" destOrd="0" presId="urn:microsoft.com/office/officeart/2005/8/layout/chevron2"/>
    <dgm:cxn modelId="{15594EAC-F173-D74E-AB5C-28372D674155}" type="presParOf" srcId="{99D54C21-A275-8E4F-AF3C-28D26D8B285A}" destId="{B720553C-0D24-B14F-B86B-E6046E901C17}" srcOrd="0" destOrd="0" presId="urn:microsoft.com/office/officeart/2005/8/layout/chevron2"/>
    <dgm:cxn modelId="{B6FB2714-11B0-7A41-AFD6-8DAB44757B04}" type="presParOf" srcId="{99D54C21-A275-8E4F-AF3C-28D26D8B285A}" destId="{6CDF5159-795F-0542-A6F9-6BD68F87249B}" srcOrd="1" destOrd="0" presId="urn:microsoft.com/office/officeart/2005/8/layout/chevron2"/>
    <dgm:cxn modelId="{5D043122-C2BB-CA4D-81E5-CAA557C7DD25}" type="presParOf" srcId="{F7F6967D-64BD-E445-B5DD-C4F238A7790F}" destId="{A235967D-3950-954C-AD87-91BDFA67B821}" srcOrd="3" destOrd="0" presId="urn:microsoft.com/office/officeart/2005/8/layout/chevron2"/>
    <dgm:cxn modelId="{FF042CC7-E78E-4B4B-98B6-B85ED09EF622}" type="presParOf" srcId="{F7F6967D-64BD-E445-B5DD-C4F238A7790F}" destId="{50576742-35BD-7F40-A04A-3E46D0DB2846}" srcOrd="4" destOrd="0" presId="urn:microsoft.com/office/officeart/2005/8/layout/chevron2"/>
    <dgm:cxn modelId="{82BFF181-BF8C-2945-8D83-0BB7FAB48996}" type="presParOf" srcId="{50576742-35BD-7F40-A04A-3E46D0DB2846}" destId="{3BCDBB6C-82E6-7D41-8AA2-102B35045F09}" srcOrd="0" destOrd="0" presId="urn:microsoft.com/office/officeart/2005/8/layout/chevron2"/>
    <dgm:cxn modelId="{9E10EF59-1DBD-1E44-A545-863028F74877}" type="presParOf" srcId="{50576742-35BD-7F40-A04A-3E46D0DB2846}" destId="{32355E08-19C4-1445-B4FE-7F17382430A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EB4B2B-DE5B-704A-9F8B-7B5663706A8C}" type="doc">
      <dgm:prSet loTypeId="urn:microsoft.com/office/officeart/2005/8/layout/arrow4" loCatId="" qsTypeId="urn:microsoft.com/office/officeart/2005/8/quickstyle/simple4" qsCatId="simple" csTypeId="urn:microsoft.com/office/officeart/2005/8/colors/accent1_2" csCatId="accent1" phldr="1"/>
      <dgm:spPr/>
      <dgm:t>
        <a:bodyPr/>
        <a:lstStyle/>
        <a:p>
          <a:endParaRPr lang="en-US"/>
        </a:p>
      </dgm:t>
    </dgm:pt>
    <dgm:pt modelId="{7E05F5CF-9953-CB4F-83D2-6E066B592910}">
      <dgm:prSet phldrT="[Text]"/>
      <dgm:spPr/>
      <dgm:t>
        <a:bodyPr/>
        <a:lstStyle/>
        <a:p>
          <a:r>
            <a:rPr lang="en-US" dirty="0"/>
            <a:t>CONSISTENCY</a:t>
          </a:r>
        </a:p>
      </dgm:t>
    </dgm:pt>
    <dgm:pt modelId="{4D9B214D-852C-E841-A2C7-CC38F00A30B5}" type="parTrans" cxnId="{8F10EA2B-B070-1C4A-8E38-6094CA5378EA}">
      <dgm:prSet/>
      <dgm:spPr/>
      <dgm:t>
        <a:bodyPr/>
        <a:lstStyle/>
        <a:p>
          <a:endParaRPr lang="en-US"/>
        </a:p>
      </dgm:t>
    </dgm:pt>
    <dgm:pt modelId="{482AA9D4-A8EB-C641-9F3C-E073F0D68850}" type="sibTrans" cxnId="{8F10EA2B-B070-1C4A-8E38-6094CA5378EA}">
      <dgm:prSet/>
      <dgm:spPr/>
      <dgm:t>
        <a:bodyPr/>
        <a:lstStyle/>
        <a:p>
          <a:endParaRPr lang="en-US"/>
        </a:p>
      </dgm:t>
    </dgm:pt>
    <dgm:pt modelId="{12FEE0D3-43EA-3043-A003-0BE017049A83}">
      <dgm:prSet phldrT="[Text]"/>
      <dgm:spPr/>
      <dgm:t>
        <a:bodyPr/>
        <a:lstStyle/>
        <a:p>
          <a:r>
            <a:rPr lang="en-US" dirty="0"/>
            <a:t>RESPONSE TIME</a:t>
          </a:r>
        </a:p>
      </dgm:t>
    </dgm:pt>
    <dgm:pt modelId="{98C888CD-281A-5C49-AF43-794A20CD76E9}" type="parTrans" cxnId="{3E99E915-07EE-8C4F-951B-541C319E01EA}">
      <dgm:prSet/>
      <dgm:spPr/>
      <dgm:t>
        <a:bodyPr/>
        <a:lstStyle/>
        <a:p>
          <a:endParaRPr lang="en-US"/>
        </a:p>
      </dgm:t>
    </dgm:pt>
    <dgm:pt modelId="{5D0F6DDD-BA0E-DA48-AEFB-62E6B473CDC3}" type="sibTrans" cxnId="{3E99E915-07EE-8C4F-951B-541C319E01EA}">
      <dgm:prSet/>
      <dgm:spPr/>
      <dgm:t>
        <a:bodyPr/>
        <a:lstStyle/>
        <a:p>
          <a:endParaRPr lang="en-US"/>
        </a:p>
      </dgm:t>
    </dgm:pt>
    <dgm:pt modelId="{9C5F04E6-0A09-1346-A70C-58729B6F9603}" type="pres">
      <dgm:prSet presAssocID="{08EB4B2B-DE5B-704A-9F8B-7B5663706A8C}" presName="compositeShape" presStyleCnt="0">
        <dgm:presLayoutVars>
          <dgm:chMax val="2"/>
          <dgm:dir/>
          <dgm:resizeHandles val="exact"/>
        </dgm:presLayoutVars>
      </dgm:prSet>
      <dgm:spPr/>
    </dgm:pt>
    <dgm:pt modelId="{C50E4850-4A07-EA42-8E1A-DC80FED4EC13}" type="pres">
      <dgm:prSet presAssocID="{7E05F5CF-9953-CB4F-83D2-6E066B592910}" presName="upArrow" presStyleLbl="node1" presStyleIdx="0" presStyleCnt="2"/>
      <dgm:spPr/>
    </dgm:pt>
    <dgm:pt modelId="{7A9345C0-C79F-AE4E-9C83-1F4F5FDFB095}" type="pres">
      <dgm:prSet presAssocID="{7E05F5CF-9953-CB4F-83D2-6E066B592910}" presName="upArrowText" presStyleLbl="revTx" presStyleIdx="0" presStyleCnt="2">
        <dgm:presLayoutVars>
          <dgm:chMax val="0"/>
          <dgm:bulletEnabled val="1"/>
        </dgm:presLayoutVars>
      </dgm:prSet>
      <dgm:spPr/>
    </dgm:pt>
    <dgm:pt modelId="{7ADB77A8-FCE8-144C-92D5-0DC45080B85F}" type="pres">
      <dgm:prSet presAssocID="{12FEE0D3-43EA-3043-A003-0BE017049A83}" presName="downArrow" presStyleLbl="node1" presStyleIdx="1" presStyleCnt="2"/>
      <dgm:spPr/>
    </dgm:pt>
    <dgm:pt modelId="{3E7BB883-7215-DD44-8DF1-188580C1A0BF}" type="pres">
      <dgm:prSet presAssocID="{12FEE0D3-43EA-3043-A003-0BE017049A83}" presName="downArrowText" presStyleLbl="revTx" presStyleIdx="1" presStyleCnt="2">
        <dgm:presLayoutVars>
          <dgm:chMax val="0"/>
          <dgm:bulletEnabled val="1"/>
        </dgm:presLayoutVars>
      </dgm:prSet>
      <dgm:spPr/>
    </dgm:pt>
  </dgm:ptLst>
  <dgm:cxnLst>
    <dgm:cxn modelId="{2C4A5515-865A-FD47-8DA8-0667CF307309}" type="presOf" srcId="{12FEE0D3-43EA-3043-A003-0BE017049A83}" destId="{3E7BB883-7215-DD44-8DF1-188580C1A0BF}" srcOrd="0" destOrd="0" presId="urn:microsoft.com/office/officeart/2005/8/layout/arrow4"/>
    <dgm:cxn modelId="{3E99E915-07EE-8C4F-951B-541C319E01EA}" srcId="{08EB4B2B-DE5B-704A-9F8B-7B5663706A8C}" destId="{12FEE0D3-43EA-3043-A003-0BE017049A83}" srcOrd="1" destOrd="0" parTransId="{98C888CD-281A-5C49-AF43-794A20CD76E9}" sibTransId="{5D0F6DDD-BA0E-DA48-AEFB-62E6B473CDC3}"/>
    <dgm:cxn modelId="{8F10EA2B-B070-1C4A-8E38-6094CA5378EA}" srcId="{08EB4B2B-DE5B-704A-9F8B-7B5663706A8C}" destId="{7E05F5CF-9953-CB4F-83D2-6E066B592910}" srcOrd="0" destOrd="0" parTransId="{4D9B214D-852C-E841-A2C7-CC38F00A30B5}" sibTransId="{482AA9D4-A8EB-C641-9F3C-E073F0D68850}"/>
    <dgm:cxn modelId="{A13AC958-D513-7C44-9317-5305946EB00F}" type="presOf" srcId="{08EB4B2B-DE5B-704A-9F8B-7B5663706A8C}" destId="{9C5F04E6-0A09-1346-A70C-58729B6F9603}" srcOrd="0" destOrd="0" presId="urn:microsoft.com/office/officeart/2005/8/layout/arrow4"/>
    <dgm:cxn modelId="{AFBDA3CA-D3D2-8944-9AE6-A9D3BEBC4345}" type="presOf" srcId="{7E05F5CF-9953-CB4F-83D2-6E066B592910}" destId="{7A9345C0-C79F-AE4E-9C83-1F4F5FDFB095}" srcOrd="0" destOrd="0" presId="urn:microsoft.com/office/officeart/2005/8/layout/arrow4"/>
    <dgm:cxn modelId="{CD9DEA75-C976-0F46-B9F3-2539AEC6118D}" type="presParOf" srcId="{9C5F04E6-0A09-1346-A70C-58729B6F9603}" destId="{C50E4850-4A07-EA42-8E1A-DC80FED4EC13}" srcOrd="0" destOrd="0" presId="urn:microsoft.com/office/officeart/2005/8/layout/arrow4"/>
    <dgm:cxn modelId="{798536F7-CFAD-C24E-828C-ED1E98A14690}" type="presParOf" srcId="{9C5F04E6-0A09-1346-A70C-58729B6F9603}" destId="{7A9345C0-C79F-AE4E-9C83-1F4F5FDFB095}" srcOrd="1" destOrd="0" presId="urn:microsoft.com/office/officeart/2005/8/layout/arrow4"/>
    <dgm:cxn modelId="{A32938FC-A96F-8141-9393-849F9541B528}" type="presParOf" srcId="{9C5F04E6-0A09-1346-A70C-58729B6F9603}" destId="{7ADB77A8-FCE8-144C-92D5-0DC45080B85F}" srcOrd="2" destOrd="0" presId="urn:microsoft.com/office/officeart/2005/8/layout/arrow4"/>
    <dgm:cxn modelId="{10CDE76A-9F67-CE40-B7D6-E549D9A88979}" type="presParOf" srcId="{9C5F04E6-0A09-1346-A70C-58729B6F9603}" destId="{3E7BB883-7215-DD44-8DF1-188580C1A0BF}"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4E0BD-4E70-E443-8421-83328AE2FED7}">
      <dsp:nvSpPr>
        <dsp:cNvPr id="0" name=""/>
        <dsp:cNvSpPr/>
      </dsp:nvSpPr>
      <dsp:spPr>
        <a:xfrm rot="5400000">
          <a:off x="-252963" y="253426"/>
          <a:ext cx="1686421" cy="1180494"/>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Spread-sheet</a:t>
          </a:r>
        </a:p>
      </dsp:txBody>
      <dsp:txXfrm rot="-5400000">
        <a:off x="1" y="590709"/>
        <a:ext cx="1180494" cy="505927"/>
      </dsp:txXfrm>
    </dsp:sp>
    <dsp:sp modelId="{EF349CCA-6633-9445-8C31-F159657E3187}">
      <dsp:nvSpPr>
        <dsp:cNvPr id="0" name=""/>
        <dsp:cNvSpPr/>
      </dsp:nvSpPr>
      <dsp:spPr>
        <a:xfrm rot="5400000">
          <a:off x="3553710" y="-2372752"/>
          <a:ext cx="1096173" cy="584260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Killer App - sortable, </a:t>
          </a:r>
          <a:r>
            <a:rPr lang="en-US" sz="1800" kern="1200" dirty="0" err="1"/>
            <a:t>summable</a:t>
          </a:r>
          <a:r>
            <a:rPr lang="en-US" sz="1800" kern="1200" dirty="0"/>
            <a:t>, operational</a:t>
          </a:r>
        </a:p>
        <a:p>
          <a:pPr marL="171450" lvl="1" indent="-171450" algn="l" defTabSz="800100">
            <a:lnSpc>
              <a:spcPct val="90000"/>
            </a:lnSpc>
            <a:spcBef>
              <a:spcPct val="0"/>
            </a:spcBef>
            <a:spcAft>
              <a:spcPct val="15000"/>
            </a:spcAft>
            <a:buChar char="•"/>
          </a:pPr>
          <a:r>
            <a:rPr lang="en-US" sz="1800" kern="1200" dirty="0"/>
            <a:t>Limited data storage capability</a:t>
          </a:r>
        </a:p>
        <a:p>
          <a:pPr marL="171450" lvl="1" indent="-171450" algn="l" defTabSz="800100">
            <a:lnSpc>
              <a:spcPct val="90000"/>
            </a:lnSpc>
            <a:spcBef>
              <a:spcPct val="0"/>
            </a:spcBef>
            <a:spcAft>
              <a:spcPct val="15000"/>
            </a:spcAft>
            <a:buChar char="•"/>
          </a:pPr>
          <a:r>
            <a:rPr lang="en-US" sz="1800" kern="1200" dirty="0"/>
            <a:t>Poor Data Management</a:t>
          </a:r>
        </a:p>
      </dsp:txBody>
      <dsp:txXfrm rot="-5400000">
        <a:off x="1180495" y="53974"/>
        <a:ext cx="5789094" cy="989151"/>
      </dsp:txXfrm>
    </dsp:sp>
    <dsp:sp modelId="{B720553C-0D24-B14F-B86B-E6046E901C17}">
      <dsp:nvSpPr>
        <dsp:cNvPr id="0" name=""/>
        <dsp:cNvSpPr/>
      </dsp:nvSpPr>
      <dsp:spPr>
        <a:xfrm rot="5400000">
          <a:off x="-252963" y="1746552"/>
          <a:ext cx="1686421" cy="1180494"/>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RDBMS</a:t>
          </a:r>
        </a:p>
      </dsp:txBody>
      <dsp:txXfrm rot="-5400000">
        <a:off x="1" y="2083835"/>
        <a:ext cx="1180494" cy="505927"/>
      </dsp:txXfrm>
    </dsp:sp>
    <dsp:sp modelId="{6CDF5159-795F-0542-A6F9-6BD68F87249B}">
      <dsp:nvSpPr>
        <dsp:cNvPr id="0" name=""/>
        <dsp:cNvSpPr/>
      </dsp:nvSpPr>
      <dsp:spPr>
        <a:xfrm rot="5400000">
          <a:off x="3553710" y="-879626"/>
          <a:ext cx="1096173" cy="584260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t>Indexable</a:t>
          </a:r>
          <a:r>
            <a:rPr lang="en-US" sz="1800" kern="1200" dirty="0"/>
            <a:t>, structured, enforceable</a:t>
          </a:r>
        </a:p>
        <a:p>
          <a:pPr marL="171450" lvl="1" indent="-171450" algn="l" defTabSz="800100">
            <a:lnSpc>
              <a:spcPct val="90000"/>
            </a:lnSpc>
            <a:spcBef>
              <a:spcPct val="0"/>
            </a:spcBef>
            <a:spcAft>
              <a:spcPct val="15000"/>
            </a:spcAft>
            <a:buChar char="•"/>
          </a:pPr>
          <a:r>
            <a:rPr lang="en-US" sz="1800" kern="1200" dirty="0"/>
            <a:t>Transactional to a few thousand transactions per day</a:t>
          </a:r>
        </a:p>
        <a:p>
          <a:pPr marL="171450" lvl="1" indent="-171450" algn="l" defTabSz="800100">
            <a:lnSpc>
              <a:spcPct val="90000"/>
            </a:lnSpc>
            <a:spcBef>
              <a:spcPct val="0"/>
            </a:spcBef>
            <a:spcAft>
              <a:spcPct val="15000"/>
            </a:spcAft>
            <a:buChar char="•"/>
          </a:pPr>
          <a:r>
            <a:rPr lang="en-US" sz="1800" kern="1200" dirty="0"/>
            <a:t>Exceptional Data Management</a:t>
          </a:r>
        </a:p>
      </dsp:txBody>
      <dsp:txXfrm rot="-5400000">
        <a:off x="1180495" y="1547100"/>
        <a:ext cx="5789094" cy="989151"/>
      </dsp:txXfrm>
    </dsp:sp>
    <dsp:sp modelId="{3BCDBB6C-82E6-7D41-8AA2-102B35045F09}">
      <dsp:nvSpPr>
        <dsp:cNvPr id="0" name=""/>
        <dsp:cNvSpPr/>
      </dsp:nvSpPr>
      <dsp:spPr>
        <a:xfrm rot="5400000">
          <a:off x="-252963" y="3239679"/>
          <a:ext cx="1686421" cy="1180494"/>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NoSQL</a:t>
          </a:r>
        </a:p>
      </dsp:txBody>
      <dsp:txXfrm rot="-5400000">
        <a:off x="1" y="3576962"/>
        <a:ext cx="1180494" cy="505927"/>
      </dsp:txXfrm>
    </dsp:sp>
    <dsp:sp modelId="{32355E08-19C4-1445-B4FE-7F17382430A8}">
      <dsp:nvSpPr>
        <dsp:cNvPr id="0" name=""/>
        <dsp:cNvSpPr/>
      </dsp:nvSpPr>
      <dsp:spPr>
        <a:xfrm rot="5400000">
          <a:off x="3553710" y="613500"/>
          <a:ext cx="1096173" cy="584260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Flexible data structure, extensible, some </a:t>
          </a:r>
          <a:r>
            <a:rPr lang="en-US" sz="1800" kern="1200" dirty="0" err="1"/>
            <a:t>indexable</a:t>
          </a:r>
          <a:r>
            <a:rPr lang="en-US" sz="1800" kern="1200" dirty="0"/>
            <a:t> </a:t>
          </a:r>
        </a:p>
        <a:p>
          <a:pPr marL="171450" lvl="1" indent="-171450" algn="l" defTabSz="800100">
            <a:lnSpc>
              <a:spcPct val="90000"/>
            </a:lnSpc>
            <a:spcBef>
              <a:spcPct val="0"/>
            </a:spcBef>
            <a:spcAft>
              <a:spcPct val="15000"/>
            </a:spcAft>
            <a:buChar char="•"/>
          </a:pPr>
          <a:r>
            <a:rPr lang="en-US" sz="1800" kern="1200" dirty="0"/>
            <a:t>Transactional to millions of transactions per day</a:t>
          </a:r>
        </a:p>
        <a:p>
          <a:pPr marL="171450" lvl="1" indent="-171450" algn="l" defTabSz="800100">
            <a:lnSpc>
              <a:spcPct val="90000"/>
            </a:lnSpc>
            <a:spcBef>
              <a:spcPct val="0"/>
            </a:spcBef>
            <a:spcAft>
              <a:spcPct val="15000"/>
            </a:spcAft>
            <a:buChar char="•"/>
          </a:pPr>
          <a:r>
            <a:rPr lang="en-US" sz="1800" kern="1200" dirty="0"/>
            <a:t>Data Management Eternal to System</a:t>
          </a:r>
        </a:p>
      </dsp:txBody>
      <dsp:txXfrm rot="-5400000">
        <a:off x="1180495" y="3040227"/>
        <a:ext cx="5789094" cy="989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E4850-4A07-EA42-8E1A-DC80FED4EC13}">
      <dsp:nvSpPr>
        <dsp:cNvPr id="0" name=""/>
        <dsp:cNvSpPr/>
      </dsp:nvSpPr>
      <dsp:spPr>
        <a:xfrm>
          <a:off x="1620" y="0"/>
          <a:ext cx="972233" cy="1341120"/>
        </a:xfrm>
        <a:prstGeom prst="up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A9345C0-C79F-AE4E-9C83-1F4F5FDFB095}">
      <dsp:nvSpPr>
        <dsp:cNvPr id="0" name=""/>
        <dsp:cNvSpPr/>
      </dsp:nvSpPr>
      <dsp:spPr>
        <a:xfrm>
          <a:off x="1003020" y="0"/>
          <a:ext cx="1649850" cy="134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CONSISTENCY</a:t>
          </a:r>
        </a:p>
      </dsp:txBody>
      <dsp:txXfrm>
        <a:off x="1003020" y="0"/>
        <a:ext cx="1649850" cy="1341120"/>
      </dsp:txXfrm>
    </dsp:sp>
    <dsp:sp modelId="{7ADB77A8-FCE8-144C-92D5-0DC45080B85F}">
      <dsp:nvSpPr>
        <dsp:cNvPr id="0" name=""/>
        <dsp:cNvSpPr/>
      </dsp:nvSpPr>
      <dsp:spPr>
        <a:xfrm>
          <a:off x="293290" y="1452880"/>
          <a:ext cx="972233" cy="1341120"/>
        </a:xfrm>
        <a:prstGeom prst="down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7BB883-7215-DD44-8DF1-188580C1A0BF}">
      <dsp:nvSpPr>
        <dsp:cNvPr id="0" name=""/>
        <dsp:cNvSpPr/>
      </dsp:nvSpPr>
      <dsp:spPr>
        <a:xfrm>
          <a:off x="1294690" y="1452880"/>
          <a:ext cx="1649850" cy="134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RESPONSE TIME</a:t>
          </a:r>
        </a:p>
      </dsp:txBody>
      <dsp:txXfrm>
        <a:off x="1294690" y="1452880"/>
        <a:ext cx="1649850" cy="1341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300"/>
              <a:t>BALA</a:t>
            </a:r>
            <a:endParaRPr sz="1300"/>
          </a:p>
        </p:txBody>
      </p:sp>
      <p:sp>
        <p:nvSpPr>
          <p:cNvPr id="269" name="Google Shape;26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767669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51777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34694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925546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650994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75576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300"/>
              <a:t>BALA</a:t>
            </a:r>
            <a:endParaRPr sz="1300"/>
          </a:p>
        </p:txBody>
      </p:sp>
      <p:sp>
        <p:nvSpPr>
          <p:cNvPr id="269" name="Google Shape;26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828741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300"/>
              <a:t>BALA</a:t>
            </a:r>
            <a:endParaRPr sz="1300"/>
          </a:p>
        </p:txBody>
      </p:sp>
      <p:sp>
        <p:nvSpPr>
          <p:cNvPr id="269" name="Google Shape;26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52716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03203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9246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84625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871068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300"/>
              <a:t>BALA</a:t>
            </a:r>
            <a:endParaRPr sz="1300"/>
          </a:p>
        </p:txBody>
      </p:sp>
      <p:sp>
        <p:nvSpPr>
          <p:cNvPr id="269" name="Google Shape;26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4006527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346807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367045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300"/>
              <a:t>BALA</a:t>
            </a:r>
            <a:endParaRPr sz="1300"/>
          </a:p>
        </p:txBody>
      </p:sp>
      <p:sp>
        <p:nvSpPr>
          <p:cNvPr id="269" name="Google Shape;26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87280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b893d2e0f_0_17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cb893d2e0f_0_174: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lnSpc>
                <a:spcPct val="115000"/>
              </a:lnSpc>
              <a:spcBef>
                <a:spcPts val="518"/>
              </a:spcBef>
              <a:spcAft>
                <a:spcPts val="0"/>
              </a:spcAft>
              <a:buNone/>
            </a:pPr>
            <a:r>
              <a:rPr lang="en-US">
                <a:solidFill>
                  <a:srgbClr val="002855"/>
                </a:solidFill>
                <a:latin typeface="Arial"/>
                <a:ea typeface="Arial"/>
                <a:cs typeface="Arial"/>
                <a:sym typeface="Arial"/>
              </a:rPr>
              <a:t>CARL</a:t>
            </a:r>
            <a:endParaRPr>
              <a:solidFill>
                <a:srgbClr val="002855"/>
              </a:solidFill>
              <a:latin typeface="Arial"/>
              <a:ea typeface="Arial"/>
              <a:cs typeface="Arial"/>
              <a:sym typeface="Arial"/>
            </a:endParaRPr>
          </a:p>
          <a:p>
            <a:pPr marL="914400" lvl="1" indent="-304800" algn="l" rtl="0">
              <a:lnSpc>
                <a:spcPct val="115000"/>
              </a:lnSpc>
              <a:spcBef>
                <a:spcPts val="518"/>
              </a:spcBef>
              <a:spcAft>
                <a:spcPts val="0"/>
              </a:spcAft>
              <a:buClr>
                <a:srgbClr val="002855"/>
              </a:buClr>
              <a:buSzPts val="1200"/>
              <a:buChar char="–"/>
            </a:pPr>
            <a:r>
              <a:rPr lang="en-US">
                <a:solidFill>
                  <a:srgbClr val="002855"/>
                </a:solidFill>
                <a:latin typeface="Arial"/>
                <a:ea typeface="Arial"/>
                <a:cs typeface="Arial"/>
                <a:sym typeface="Arial"/>
              </a:rPr>
              <a:t>6 startup projects: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Epidemiology - Beatrice Lopez, VetSchool</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Liver Cancer,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Cardiology,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Alzheimer's,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Geomorphology - Magali (3D viz)</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Eugenics - Emily Merchant</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Political Experts - Stephanie Mudge (Sociology)</a:t>
            </a:r>
            <a:endParaRPr>
              <a:solidFill>
                <a:srgbClr val="002855"/>
              </a:solidFill>
              <a:latin typeface="Arial"/>
              <a:ea typeface="Arial"/>
              <a:cs typeface="Arial"/>
              <a:sym typeface="Arial"/>
            </a:endParaRPr>
          </a:p>
          <a:p>
            <a:pPr marL="914400" lvl="1" indent="-304800" algn="l" rtl="0">
              <a:lnSpc>
                <a:spcPct val="115000"/>
              </a:lnSpc>
              <a:spcBef>
                <a:spcPts val="0"/>
              </a:spcBef>
              <a:spcAft>
                <a:spcPts val="0"/>
              </a:spcAft>
              <a:buClr>
                <a:srgbClr val="002855"/>
              </a:buClr>
              <a:buSzPts val="1200"/>
              <a:buChar char="–"/>
            </a:pPr>
            <a:r>
              <a:rPr lang="en-US">
                <a:solidFill>
                  <a:srgbClr val="002855"/>
                </a:solidFill>
                <a:latin typeface="Arial"/>
                <a:ea typeface="Arial"/>
                <a:cs typeface="Arial"/>
                <a:sym typeface="Arial"/>
              </a:rPr>
              <a:t>Ongoing internal research projects: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Quintessence, COVID Docs</a:t>
            </a:r>
            <a:endParaRPr>
              <a:solidFill>
                <a:srgbClr val="002855"/>
              </a:solidFill>
              <a:latin typeface="Arial"/>
              <a:ea typeface="Arial"/>
              <a:cs typeface="Arial"/>
              <a:sym typeface="Arial"/>
            </a:endParaRPr>
          </a:p>
          <a:p>
            <a:pPr marL="914400" lvl="1" indent="-304800" algn="l" rtl="0">
              <a:lnSpc>
                <a:spcPct val="115000"/>
              </a:lnSpc>
              <a:spcBef>
                <a:spcPts val="0"/>
              </a:spcBef>
              <a:spcAft>
                <a:spcPts val="0"/>
              </a:spcAft>
              <a:buClr>
                <a:srgbClr val="002855"/>
              </a:buClr>
              <a:buSzPts val="1200"/>
              <a:buChar char="–"/>
            </a:pPr>
            <a:r>
              <a:rPr lang="en-US">
                <a:solidFill>
                  <a:srgbClr val="002855"/>
                </a:solidFill>
                <a:latin typeface="Arial"/>
                <a:ea typeface="Arial"/>
                <a:cs typeface="Arial"/>
                <a:sym typeface="Arial"/>
              </a:rPr>
              <a:t>Collaborative funded projects: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WateReview - Sam Sandoval Solis, LAWR (S America)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Science in Gov’t Policy - Tyler Scott (ESP)**</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Micromobility - Transportation Institute</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EBBA,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Getty,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Hack4CA - Lindsay Poirier</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Secure Computational Pipelines,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Cardiology,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Pediatric Diabetes</a:t>
            </a:r>
            <a:endParaRPr/>
          </a:p>
        </p:txBody>
      </p:sp>
      <p:sp>
        <p:nvSpPr>
          <p:cNvPr id="292" name="Google Shape;292;gcb893d2e0f_0_174: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b893d2e0f_0_16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cb893d2e0f_0_168: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PAMELA</a:t>
            </a:r>
            <a:endParaRPr/>
          </a:p>
        </p:txBody>
      </p:sp>
      <p:sp>
        <p:nvSpPr>
          <p:cNvPr id="299" name="Google Shape;299;gcb893d2e0f_0_168: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b893d2e0f_0_18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cb893d2e0f_0_180: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r>
              <a:rPr lang="en-US"/>
              <a:t>So i the learning objectives I talked a ton about metadata. </a:t>
            </a:r>
            <a:endParaRPr/>
          </a:p>
          <a:p>
            <a:pPr marL="0" lvl="0" indent="0" algn="l" rtl="0">
              <a:spcBef>
                <a:spcPts val="0"/>
              </a:spcBef>
              <a:spcAft>
                <a:spcPts val="0"/>
              </a:spcAft>
              <a:buNone/>
            </a:pPr>
            <a:r>
              <a:rPr lang="en-US"/>
              <a:t>So metadata is defined as </a:t>
            </a:r>
            <a:endParaRPr/>
          </a:p>
          <a:p>
            <a:pPr marL="0" lvl="0" indent="0" algn="l" rtl="0">
              <a:spcBef>
                <a:spcPts val="0"/>
              </a:spcBef>
              <a:spcAft>
                <a:spcPts val="0"/>
              </a:spcAft>
              <a:buNone/>
            </a:pPr>
            <a:endParaRPr/>
          </a:p>
          <a:p>
            <a:pPr marL="0" lvl="0" indent="0" algn="l" rtl="0">
              <a:spcBef>
                <a:spcPts val="0"/>
              </a:spcBef>
              <a:spcAft>
                <a:spcPts val="0"/>
              </a:spcAft>
              <a:buNone/>
            </a:pPr>
            <a:r>
              <a:rPr lang="en-US"/>
              <a:t>[READ] </a:t>
            </a:r>
            <a:endParaRPr/>
          </a:p>
          <a:p>
            <a:pPr marL="0" lvl="0" indent="0" algn="l" rtl="0">
              <a:spcBef>
                <a:spcPts val="0"/>
              </a:spcBef>
              <a:spcAft>
                <a:spcPts val="0"/>
              </a:spcAft>
              <a:buNone/>
            </a:pPr>
            <a:endParaRPr/>
          </a:p>
          <a:p>
            <a:pPr marL="0" lvl="0" indent="0" algn="l" rtl="0">
              <a:spcBef>
                <a:spcPts val="0"/>
              </a:spcBef>
              <a:spcAft>
                <a:spcPts val="0"/>
              </a:spcAft>
              <a:buNone/>
            </a:pPr>
            <a:r>
              <a:rPr lang="en-US"/>
              <a:t>When we talk about creating documentation for a project, or describing your workflow,  we're talking about  metadata. </a:t>
            </a:r>
            <a:endParaRPr/>
          </a:p>
          <a:p>
            <a:pPr marL="0" lvl="0" indent="0" algn="l" rtl="0">
              <a:spcBef>
                <a:spcPts val="0"/>
              </a:spcBef>
              <a:spcAft>
                <a:spcPts val="0"/>
              </a:spcAft>
              <a:buNone/>
            </a:pPr>
            <a:endParaRPr/>
          </a:p>
        </p:txBody>
      </p:sp>
      <p:sp>
        <p:nvSpPr>
          <p:cNvPr id="317" name="Google Shape;317;gcb893d2e0f_0_180: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59761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796747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482389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05629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ext + Image Blue">
  <p:cSld name="Text + Image Blue">
    <p:spTree>
      <p:nvGrpSpPr>
        <p:cNvPr id="1"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9" name="Google Shape;19;p2"/>
          <p:cNvSpPr txBox="1">
            <a:spLocks noGrp="1"/>
          </p:cNvSpPr>
          <p:nvPr>
            <p:ph type="title"/>
          </p:nvPr>
        </p:nvSpPr>
        <p:spPr>
          <a:xfrm>
            <a:off x="609601" y="274638"/>
            <a:ext cx="99806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609600" y="1600201"/>
            <a:ext cx="5408613" cy="404164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atin typeface="Arial"/>
                <a:ea typeface="Arial"/>
                <a:cs typeface="Arial"/>
                <a:sym typeface="Arial"/>
              </a:defRPr>
            </a:lvl1pPr>
            <a:lvl2pPr marL="914400" lvl="1" indent="-381000" algn="l">
              <a:lnSpc>
                <a:spcPct val="100000"/>
              </a:lnSpc>
              <a:spcBef>
                <a:spcPts val="480"/>
              </a:spcBef>
              <a:spcAft>
                <a:spcPts val="0"/>
              </a:spcAft>
              <a:buClr>
                <a:srgbClr val="002855"/>
              </a:buClr>
              <a:buSzPts val="2400"/>
              <a:buChar char="–"/>
              <a:defRPr sz="2400">
                <a:latin typeface="Arial"/>
                <a:ea typeface="Arial"/>
                <a:cs typeface="Arial"/>
                <a:sym typeface="Arial"/>
              </a:defRPr>
            </a:lvl2pPr>
            <a:lvl3pPr marL="1371600" lvl="2" indent="-355600" algn="l">
              <a:lnSpc>
                <a:spcPct val="100000"/>
              </a:lnSpc>
              <a:spcBef>
                <a:spcPts val="400"/>
              </a:spcBef>
              <a:spcAft>
                <a:spcPts val="0"/>
              </a:spcAft>
              <a:buClr>
                <a:srgbClr val="002855"/>
              </a:buClr>
              <a:buSzPts val="2000"/>
              <a:buChar char="•"/>
              <a:defRPr sz="2000">
                <a:latin typeface="Arial"/>
                <a:ea typeface="Arial"/>
                <a:cs typeface="Arial"/>
                <a:sym typeface="Arial"/>
              </a:defRPr>
            </a:lvl3pPr>
            <a:lvl4pPr marL="1828800" lvl="3" indent="-342900" algn="l">
              <a:lnSpc>
                <a:spcPct val="100000"/>
              </a:lnSpc>
              <a:spcBef>
                <a:spcPts val="360"/>
              </a:spcBef>
              <a:spcAft>
                <a:spcPts val="0"/>
              </a:spcAft>
              <a:buClr>
                <a:srgbClr val="002855"/>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rgbClr val="002855"/>
              </a:buClr>
              <a:buSzPts val="1800"/>
              <a:buChar char="»"/>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sz="1800">
                <a:latin typeface="Arial"/>
                <a:ea typeface="Arial"/>
                <a:cs typeface="Arial"/>
                <a:sym typeface="Arial"/>
              </a:defRPr>
            </a:lvl6pPr>
            <a:lvl7pPr marL="3200400" lvl="6" indent="-342900" algn="l">
              <a:lnSpc>
                <a:spcPct val="100000"/>
              </a:lnSpc>
              <a:spcBef>
                <a:spcPts val="360"/>
              </a:spcBef>
              <a:spcAft>
                <a:spcPts val="0"/>
              </a:spcAft>
              <a:buClr>
                <a:schemeClr val="dk1"/>
              </a:buClr>
              <a:buSzPts val="1800"/>
              <a:buChar char="•"/>
              <a:defRPr sz="1800">
                <a:latin typeface="Arial"/>
                <a:ea typeface="Arial"/>
                <a:cs typeface="Arial"/>
                <a:sym typeface="Arial"/>
              </a:defRPr>
            </a:lvl7pPr>
            <a:lvl8pPr marL="3657600" lvl="7" indent="-342900" algn="l">
              <a:lnSpc>
                <a:spcPct val="100000"/>
              </a:lnSpc>
              <a:spcBef>
                <a:spcPts val="360"/>
              </a:spcBef>
              <a:spcAft>
                <a:spcPts val="0"/>
              </a:spcAft>
              <a:buClr>
                <a:schemeClr val="dk1"/>
              </a:buClr>
              <a:buSzPts val="1800"/>
              <a:buChar char="•"/>
              <a:defRPr sz="1800">
                <a:latin typeface="Arial"/>
                <a:ea typeface="Arial"/>
                <a:cs typeface="Arial"/>
                <a:sym typeface="Arial"/>
              </a:defRPr>
            </a:lvl8pPr>
            <a:lvl9pPr marL="4114800" lvl="8" indent="-342900" algn="l">
              <a:lnSpc>
                <a:spcPct val="100000"/>
              </a:lnSpc>
              <a:spcBef>
                <a:spcPts val="360"/>
              </a:spcBef>
              <a:spcAft>
                <a:spcPts val="0"/>
              </a:spcAft>
              <a:buClr>
                <a:schemeClr val="dk1"/>
              </a:buClr>
              <a:buSzPts val="1800"/>
              <a:buChar char="•"/>
              <a:defRPr sz="1800">
                <a:latin typeface="Arial"/>
                <a:ea typeface="Arial"/>
                <a:cs typeface="Arial"/>
                <a:sym typeface="Arial"/>
              </a:defRPr>
            </a:lvl9pPr>
          </a:lstStyle>
          <a:p>
            <a:endParaRPr/>
          </a:p>
        </p:txBody>
      </p:sp>
      <p:sp>
        <p:nvSpPr>
          <p:cNvPr id="21" name="Google Shape;21;p2"/>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2"/>
          <p:cNvSpPr/>
          <p:nvPr/>
        </p:nvSpPr>
        <p:spPr>
          <a:xfrm>
            <a:off x="609600"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spTree>
      <p:nvGrpSpPr>
        <p:cNvPr id="1" name="Shape 89"/>
        <p:cNvGrpSpPr/>
        <p:nvPr/>
      </p:nvGrpSpPr>
      <p:grpSpPr>
        <a:xfrm>
          <a:off x="0" y="0"/>
          <a:ext cx="0" cy="0"/>
          <a:chOff x="0" y="0"/>
          <a:chExt cx="0" cy="0"/>
        </a:xfrm>
      </p:grpSpPr>
      <p:pic>
        <p:nvPicPr>
          <p:cNvPr id="90" name="Google Shape;90;p12"/>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91" name="Google Shape;91;p12"/>
          <p:cNvSpPr txBox="1">
            <a:spLocks noGrp="1"/>
          </p:cNvSpPr>
          <p:nvPr>
            <p:ph type="body" idx="1"/>
          </p:nvPr>
        </p:nvSpPr>
        <p:spPr>
          <a:xfrm>
            <a:off x="1827212" y="5486400"/>
            <a:ext cx="7313612" cy="8382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480"/>
              </a:spcBef>
              <a:spcAft>
                <a:spcPts val="0"/>
              </a:spcAft>
              <a:buClr>
                <a:srgbClr val="A5A5A5"/>
              </a:buClr>
              <a:buSzPts val="2400"/>
              <a:buNone/>
              <a:defRPr sz="2400">
                <a:solidFill>
                  <a:srgbClr val="A5A5A5"/>
                </a:solidFill>
              </a:defRPr>
            </a:lvl1pPr>
            <a:lvl2pPr marL="914400" lvl="1" indent="-228600" algn="l">
              <a:lnSpc>
                <a:spcPct val="100000"/>
              </a:lnSpc>
              <a:spcBef>
                <a:spcPts val="240"/>
              </a:spcBef>
              <a:spcAft>
                <a:spcPts val="0"/>
              </a:spcAft>
              <a:buClr>
                <a:srgbClr val="002855"/>
              </a:buClr>
              <a:buSzPts val="1200"/>
              <a:buNone/>
              <a:defRPr sz="1200"/>
            </a:lvl2pPr>
            <a:lvl3pPr marL="1371600" lvl="2" indent="-228600" algn="l">
              <a:lnSpc>
                <a:spcPct val="100000"/>
              </a:lnSpc>
              <a:spcBef>
                <a:spcPts val="200"/>
              </a:spcBef>
              <a:spcAft>
                <a:spcPts val="0"/>
              </a:spcAft>
              <a:buClr>
                <a:srgbClr val="002855"/>
              </a:buClr>
              <a:buSzPts val="1000"/>
              <a:buNone/>
              <a:defRPr sz="1000"/>
            </a:lvl3pPr>
            <a:lvl4pPr marL="1828800" lvl="3" indent="-228600" algn="l">
              <a:lnSpc>
                <a:spcPct val="100000"/>
              </a:lnSpc>
              <a:spcBef>
                <a:spcPts val="180"/>
              </a:spcBef>
              <a:spcAft>
                <a:spcPts val="0"/>
              </a:spcAft>
              <a:buClr>
                <a:srgbClr val="002855"/>
              </a:buClr>
              <a:buSzPts val="900"/>
              <a:buNone/>
              <a:defRPr sz="900"/>
            </a:lvl4pPr>
            <a:lvl5pPr marL="2286000" lvl="4" indent="-228600" algn="l">
              <a:lnSpc>
                <a:spcPct val="100000"/>
              </a:lnSpc>
              <a:spcBef>
                <a:spcPts val="180"/>
              </a:spcBef>
              <a:spcAft>
                <a:spcPts val="0"/>
              </a:spcAft>
              <a:buClr>
                <a:srgbClr val="002855"/>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92" name="Google Shape;92;p12"/>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p:nvPr/>
        </p:nvSpPr>
        <p:spPr>
          <a:xfrm>
            <a:off x="9599612" y="5838825"/>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rt &amp; Data" type="titleOnly">
  <p:cSld name="TITLE_ONLY">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09601" y="274638"/>
            <a:ext cx="99806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3"/>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3"/>
          <p:cNvSpPr/>
          <p:nvPr/>
        </p:nvSpPr>
        <p:spPr>
          <a:xfrm>
            <a:off x="609600"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ps &amp; Tricks">
  <p:cSld name="Tips &amp; Tricks">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04" name="Google Shape;104;p14"/>
          <p:cNvSpPr txBox="1">
            <a:spLocks noGrp="1"/>
          </p:cNvSpPr>
          <p:nvPr>
            <p:ph type="title"/>
          </p:nvPr>
        </p:nvSpPr>
        <p:spPr>
          <a:xfrm>
            <a:off x="609601" y="274638"/>
            <a:ext cx="99806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4400"/>
              <a:buFont typeface="Proxima Nov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4"/>
          <p:cNvSpPr txBox="1">
            <a:spLocks noGrp="1"/>
          </p:cNvSpPr>
          <p:nvPr>
            <p:ph type="body" idx="1"/>
          </p:nvPr>
        </p:nvSpPr>
        <p:spPr>
          <a:xfrm>
            <a:off x="608012" y="1524001"/>
            <a:ext cx="5384800" cy="43434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vl1pPr>
            <a:lvl2pPr marL="914400" lvl="1" indent="-228600" algn="l">
              <a:lnSpc>
                <a:spcPct val="100000"/>
              </a:lnSpc>
              <a:spcBef>
                <a:spcPts val="480"/>
              </a:spcBef>
              <a:spcAft>
                <a:spcPts val="0"/>
              </a:spcAft>
              <a:buClr>
                <a:srgbClr val="ED8B00"/>
              </a:buClr>
              <a:buSzPts val="2400"/>
              <a:buFont typeface="Proxima Nova"/>
              <a:buNone/>
              <a:defRPr sz="2400">
                <a:solidFill>
                  <a:srgbClr val="ED8B00"/>
                </a:solidFill>
              </a:defRPr>
            </a:lvl2pPr>
            <a:lvl3pPr marL="1371600" lvl="2" indent="-342900" algn="l">
              <a:lnSpc>
                <a:spcPct val="100000"/>
              </a:lnSpc>
              <a:spcBef>
                <a:spcPts val="360"/>
              </a:spcBef>
              <a:spcAft>
                <a:spcPts val="0"/>
              </a:spcAft>
              <a:buClr>
                <a:srgbClr val="002855"/>
              </a:buClr>
              <a:buSzPts val="1800"/>
              <a:buChar char="•"/>
              <a:defRPr sz="1800"/>
            </a:lvl3pPr>
            <a:lvl4pPr marL="1828800" lvl="3" indent="-330200" algn="l">
              <a:lnSpc>
                <a:spcPct val="100000"/>
              </a:lnSpc>
              <a:spcBef>
                <a:spcPts val="320"/>
              </a:spcBef>
              <a:spcAft>
                <a:spcPts val="0"/>
              </a:spcAft>
              <a:buClr>
                <a:srgbClr val="002855"/>
              </a:buClr>
              <a:buSzPts val="1600"/>
              <a:buChar char="–"/>
              <a:defRPr sz="1600"/>
            </a:lvl4pPr>
            <a:lvl5pPr marL="2286000" lvl="4" indent="-330200" algn="l">
              <a:lnSpc>
                <a:spcPct val="100000"/>
              </a:lnSpc>
              <a:spcBef>
                <a:spcPts val="320"/>
              </a:spcBef>
              <a:spcAft>
                <a:spcPts val="0"/>
              </a:spcAft>
              <a:buClr>
                <a:srgbClr val="002855"/>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6" name="Google Shape;106;p14"/>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4"/>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nd Title">
  <p:cSld name="End Title">
    <p:spTree>
      <p:nvGrpSpPr>
        <p:cNvPr id="1" name="Shape 109"/>
        <p:cNvGrpSpPr/>
        <p:nvPr/>
      </p:nvGrpSpPr>
      <p:grpSpPr>
        <a:xfrm>
          <a:off x="0" y="0"/>
          <a:ext cx="0" cy="0"/>
          <a:chOff x="0" y="0"/>
          <a:chExt cx="0" cy="0"/>
        </a:xfrm>
      </p:grpSpPr>
      <p:pic>
        <p:nvPicPr>
          <p:cNvPr id="110" name="Google Shape;110;p15"/>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11" name="Google Shape;111;p15"/>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15"/>
          <p:cNvSpPr txBox="1">
            <a:spLocks noGrp="1"/>
          </p:cNvSpPr>
          <p:nvPr>
            <p:ph type="ctrTitle"/>
          </p:nvPr>
        </p:nvSpPr>
        <p:spPr>
          <a:xfrm>
            <a:off x="760412" y="2819400"/>
            <a:ext cx="8534400" cy="2209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200"/>
              <a:buFont typeface="Proxima Nov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5"/>
          <p:cNvSpPr/>
          <p:nvPr/>
        </p:nvSpPr>
        <p:spPr>
          <a:xfrm>
            <a:off x="812799" y="692150"/>
            <a:ext cx="3351213" cy="128905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 Gold Left">
  <p:cSld name="Blank - Gold Left">
    <p:spTree>
      <p:nvGrpSpPr>
        <p:cNvPr id="1"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18" name="Google Shape;118;p16"/>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16"/>
          <p:cNvSpPr/>
          <p:nvPr/>
        </p:nvSpPr>
        <p:spPr>
          <a:xfrm>
            <a:off x="9752013" y="5715000"/>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 Gold Right">
  <p:cSld name="Blank - Gold Right">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24" name="Google Shape;124;p17"/>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7"/>
          <p:cNvSpPr/>
          <p:nvPr/>
        </p:nvSpPr>
        <p:spPr>
          <a:xfrm>
            <a:off x="609600" y="5715000"/>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127" name="Google Shape;127;p17"/>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About DataLab">
  <p:cSld name="About DataLab">
    <p:spTree>
      <p:nvGrpSpPr>
        <p:cNvPr id="1" name="Shape 16"/>
        <p:cNvGrpSpPr/>
        <p:nvPr/>
      </p:nvGrpSpPr>
      <p:grpSpPr>
        <a:xfrm>
          <a:off x="0" y="0"/>
          <a:ext cx="0" cy="0"/>
          <a:chOff x="0" y="0"/>
          <a:chExt cx="0" cy="0"/>
        </a:xfrm>
      </p:grpSpPr>
      <p:sp>
        <p:nvSpPr>
          <p:cNvPr id="17" name="Google Shape;17;p3"/>
          <p:cNvSpPr/>
          <p:nvPr/>
        </p:nvSpPr>
        <p:spPr>
          <a:xfrm>
            <a:off x="0" y="0"/>
            <a:ext cx="12188825" cy="68527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lt1"/>
              </a:solidFill>
              <a:latin typeface="Calibri"/>
              <a:ea typeface="Calibri"/>
              <a:cs typeface="Calibri"/>
              <a:sym typeface="Calibri"/>
            </a:endParaRPr>
          </a:p>
        </p:txBody>
      </p:sp>
      <p:sp>
        <p:nvSpPr>
          <p:cNvPr id="18" name="Google Shape;18;p3"/>
          <p:cNvSpPr txBox="1">
            <a:spLocks noGrp="1"/>
          </p:cNvSpPr>
          <p:nvPr>
            <p:ph type="subTitle" idx="1"/>
          </p:nvPr>
        </p:nvSpPr>
        <p:spPr>
          <a:xfrm>
            <a:off x="609600" y="5763379"/>
            <a:ext cx="5105400" cy="461665"/>
          </a:xfrm>
          <a:prstGeom prst="rect">
            <a:avLst/>
          </a:prstGeom>
          <a:noFill/>
          <a:ln>
            <a:noFill/>
          </a:ln>
        </p:spPr>
        <p:txBody>
          <a:bodyPr spcFirstLastPara="1" wrap="square" lIns="91425" tIns="45700" rIns="91425" bIns="45700" anchor="t" anchorCtr="0">
            <a:spAutoFit/>
          </a:bodyPr>
          <a:lstStyle>
            <a:lvl1pPr lvl="0" algn="l">
              <a:spcBef>
                <a:spcPts val="480"/>
              </a:spcBef>
              <a:spcAft>
                <a:spcPts val="0"/>
              </a:spcAft>
              <a:buClr>
                <a:srgbClr val="FBCE23"/>
              </a:buClr>
              <a:buSzPts val="2400"/>
              <a:buNone/>
              <a:defRPr sz="2400" b="0">
                <a:solidFill>
                  <a:srgbClr val="FBCE23"/>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3"/>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3"/>
          <p:cNvSpPr/>
          <p:nvPr/>
        </p:nvSpPr>
        <p:spPr>
          <a:xfrm rot="10800000">
            <a:off x="11093160" y="5505271"/>
            <a:ext cx="829272"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23" name="Google Shape;23;p3"/>
          <p:cNvSpPr/>
          <p:nvPr/>
        </p:nvSpPr>
        <p:spPr>
          <a:xfrm>
            <a:off x="10066512" y="3780701"/>
            <a:ext cx="829272"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24" name="Google Shape;24;p3"/>
          <p:cNvSpPr txBox="1"/>
          <p:nvPr/>
        </p:nvSpPr>
        <p:spPr>
          <a:xfrm>
            <a:off x="10179635" y="3880734"/>
            <a:ext cx="174279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2400"/>
              <a:buFont typeface="Arial"/>
              <a:buNone/>
            </a:pPr>
            <a:r>
              <a:rPr lang="en-US" sz="2400" b="0" i="1" u="none" strike="noStrike" cap="none">
                <a:solidFill>
                  <a:srgbClr val="FBCE23"/>
                </a:solidFill>
                <a:latin typeface="Calibri"/>
                <a:ea typeface="Calibri"/>
                <a:cs typeface="Calibri"/>
                <a:sym typeface="Calibri"/>
              </a:rPr>
              <a:t>Supporting innovation, accelerating research for the entire community.</a:t>
            </a:r>
            <a:endParaRPr sz="2400" b="0" i="1" u="none" strike="noStrike" cap="none">
              <a:solidFill>
                <a:srgbClr val="FBCE23"/>
              </a:solidFill>
              <a:latin typeface="Calibri"/>
              <a:ea typeface="Calibri"/>
              <a:cs typeface="Calibri"/>
              <a:sym typeface="Calibri"/>
            </a:endParaRPr>
          </a:p>
        </p:txBody>
      </p:sp>
      <p:sp>
        <p:nvSpPr>
          <p:cNvPr id="25" name="Google Shape;25;p3"/>
          <p:cNvSpPr txBox="1"/>
          <p:nvPr/>
        </p:nvSpPr>
        <p:spPr>
          <a:xfrm>
            <a:off x="650962" y="2135356"/>
            <a:ext cx="10058400" cy="28931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5400"/>
              <a:buFont typeface="Calibri"/>
              <a:buNone/>
            </a:pPr>
            <a:r>
              <a:rPr lang="en-US" sz="5400" b="0" i="0" u="none" strike="noStrike" cap="none">
                <a:solidFill>
                  <a:schemeClr val="lt1"/>
                </a:solidFill>
                <a:latin typeface="Calibri"/>
                <a:ea typeface="Calibri"/>
                <a:cs typeface="Calibri"/>
                <a:sym typeface="Calibri"/>
              </a:rPr>
              <a:t>Research </a:t>
            </a:r>
            <a:endParaRPr/>
          </a:p>
          <a:p>
            <a:pPr marL="0" marR="0" lvl="0" indent="0" algn="l" rtl="0">
              <a:spcBef>
                <a:spcPts val="1200"/>
              </a:spcBef>
              <a:spcAft>
                <a:spcPts val="0"/>
              </a:spcAft>
              <a:buClr>
                <a:schemeClr val="lt1"/>
              </a:buClr>
              <a:buSzPts val="5400"/>
              <a:buFont typeface="Calibri"/>
              <a:buNone/>
            </a:pPr>
            <a:r>
              <a:rPr lang="en-US" sz="5400" b="0" i="0" u="none" strike="noStrike" cap="none">
                <a:solidFill>
                  <a:schemeClr val="lt1"/>
                </a:solidFill>
                <a:latin typeface="Calibri"/>
                <a:ea typeface="Calibri"/>
                <a:cs typeface="Calibri"/>
                <a:sym typeface="Calibri"/>
              </a:rPr>
              <a:t>Training</a:t>
            </a:r>
            <a:endParaRPr/>
          </a:p>
          <a:p>
            <a:pPr marL="0" marR="0" lvl="0" indent="0" algn="l" rtl="0">
              <a:spcBef>
                <a:spcPts val="1200"/>
              </a:spcBef>
              <a:spcAft>
                <a:spcPts val="0"/>
              </a:spcAft>
              <a:buClr>
                <a:schemeClr val="lt1"/>
              </a:buClr>
              <a:buSzPts val="5400"/>
              <a:buFont typeface="Calibri"/>
              <a:buNone/>
            </a:pPr>
            <a:r>
              <a:rPr lang="en-US" sz="5400" b="0" i="0" u="none" strike="noStrike" cap="none">
                <a:solidFill>
                  <a:schemeClr val="lt1"/>
                </a:solidFill>
                <a:latin typeface="Calibri"/>
                <a:ea typeface="Calibri"/>
                <a:cs typeface="Calibri"/>
                <a:sym typeface="Calibri"/>
              </a:rPr>
              <a:t>Community</a:t>
            </a:r>
            <a:endParaRPr/>
          </a:p>
        </p:txBody>
      </p:sp>
      <p:sp>
        <p:nvSpPr>
          <p:cNvPr id="26" name="Google Shape;26;p3"/>
          <p:cNvSpPr/>
          <p:nvPr/>
        </p:nvSpPr>
        <p:spPr>
          <a:xfrm>
            <a:off x="4164013" y="2133600"/>
            <a:ext cx="7728326" cy="830997"/>
          </a:xfrm>
          <a:prstGeom prst="rect">
            <a:avLst/>
          </a:prstGeom>
          <a:noFill/>
          <a:ln>
            <a:noFill/>
          </a:ln>
        </p:spPr>
        <p:txBody>
          <a:bodyPr spcFirstLastPara="1" wrap="square" lIns="91425" tIns="45700" rIns="91425" bIns="45700" anchor="t" anchorCtr="0">
            <a:spAutoFit/>
          </a:bodyPr>
          <a:lstStyle/>
          <a:p>
            <a:pPr marL="350838" marR="0" lvl="0" indent="-350838" algn="l" rtl="0">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 Increase UC Davis’ research impact </a:t>
            </a:r>
            <a:br>
              <a:rPr lang="en-US" sz="2400" b="0" i="0" u="none" strike="noStrike" cap="none">
                <a:solidFill>
                  <a:schemeClr val="lt1"/>
                </a:solidFill>
                <a:latin typeface="Proxima Nova"/>
                <a:ea typeface="Proxima Nova"/>
                <a:cs typeface="Proxima Nova"/>
                <a:sym typeface="Proxima Nova"/>
              </a:rPr>
            </a:br>
            <a:r>
              <a:rPr lang="en-US" sz="2400" b="0" i="0" u="none" strike="noStrike" cap="none">
                <a:solidFill>
                  <a:schemeClr val="lt1"/>
                </a:solidFill>
                <a:latin typeface="Proxima Nova"/>
                <a:ea typeface="Proxima Nova"/>
                <a:cs typeface="Proxima Nova"/>
                <a:sym typeface="Proxima Nova"/>
              </a:rPr>
              <a:t>via data-driven expertise.</a:t>
            </a:r>
            <a:endParaRPr sz="2400" b="0" i="0" u="none" strike="noStrike" cap="none">
              <a:solidFill>
                <a:srgbClr val="5B9BD5"/>
              </a:solidFill>
              <a:latin typeface="Proxima Nova"/>
              <a:ea typeface="Proxima Nova"/>
              <a:cs typeface="Proxima Nova"/>
              <a:sym typeface="Proxima Nova"/>
            </a:endParaRPr>
          </a:p>
        </p:txBody>
      </p:sp>
      <p:sp>
        <p:nvSpPr>
          <p:cNvPr id="27" name="Google Shape;27;p3"/>
          <p:cNvSpPr/>
          <p:nvPr/>
        </p:nvSpPr>
        <p:spPr>
          <a:xfrm>
            <a:off x="4164013" y="3207603"/>
            <a:ext cx="7762426" cy="830997"/>
          </a:xfrm>
          <a:prstGeom prst="rect">
            <a:avLst/>
          </a:prstGeom>
          <a:noFill/>
          <a:ln>
            <a:noFill/>
          </a:ln>
        </p:spPr>
        <p:txBody>
          <a:bodyPr spcFirstLastPara="1" wrap="square" lIns="91425" tIns="45700" rIns="91425" bIns="45700" anchor="t" anchorCtr="0">
            <a:spAutoFit/>
          </a:bodyPr>
          <a:lstStyle/>
          <a:p>
            <a:pPr marL="350838" marR="0" lvl="0" indent="-350838" algn="l" rtl="0">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 Support the next generation of </a:t>
            </a:r>
            <a:br>
              <a:rPr lang="en-US" sz="2400" b="0" i="0" u="none" strike="noStrike" cap="none">
                <a:solidFill>
                  <a:schemeClr val="lt1"/>
                </a:solidFill>
                <a:latin typeface="Proxima Nova"/>
                <a:ea typeface="Proxima Nova"/>
                <a:cs typeface="Proxima Nova"/>
                <a:sym typeface="Proxima Nova"/>
              </a:rPr>
            </a:br>
            <a:r>
              <a:rPr lang="en-US" sz="2400" b="0" i="0" u="none" strike="noStrike" cap="none">
                <a:solidFill>
                  <a:schemeClr val="lt1"/>
                </a:solidFill>
                <a:latin typeface="Proxima Nova"/>
                <a:ea typeface="Proxima Nova"/>
                <a:cs typeface="Proxima Nova"/>
                <a:sym typeface="Proxima Nova"/>
              </a:rPr>
              <a:t>data-capable researchers and students.</a:t>
            </a:r>
            <a:endParaRPr sz="2400" b="1" i="0" u="none" strike="noStrike" cap="none">
              <a:solidFill>
                <a:srgbClr val="5B9BD5"/>
              </a:solidFill>
              <a:latin typeface="Proxima Nova"/>
              <a:ea typeface="Proxima Nova"/>
              <a:cs typeface="Proxima Nova"/>
              <a:sym typeface="Proxima Nova"/>
            </a:endParaRPr>
          </a:p>
        </p:txBody>
      </p:sp>
      <p:sp>
        <p:nvSpPr>
          <p:cNvPr id="28" name="Google Shape;28;p3"/>
          <p:cNvSpPr/>
          <p:nvPr/>
        </p:nvSpPr>
        <p:spPr>
          <a:xfrm>
            <a:off x="4164013" y="4191000"/>
            <a:ext cx="7728326" cy="830997"/>
          </a:xfrm>
          <a:prstGeom prst="rect">
            <a:avLst/>
          </a:prstGeom>
          <a:noFill/>
          <a:ln>
            <a:noFill/>
          </a:ln>
        </p:spPr>
        <p:txBody>
          <a:bodyPr spcFirstLastPara="1" wrap="square" lIns="91425" tIns="45700" rIns="91425" bIns="45700" anchor="t" anchorCtr="0">
            <a:spAutoFit/>
          </a:bodyPr>
          <a:lstStyle/>
          <a:p>
            <a:pPr marL="288925" marR="0" lvl="0" indent="-288925" algn="l" rtl="0">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 Foster and coordinate data-enabled </a:t>
            </a:r>
            <a:br>
              <a:rPr lang="en-US" sz="2400" b="0" i="0" u="none" strike="noStrike" cap="none">
                <a:solidFill>
                  <a:schemeClr val="lt1"/>
                </a:solidFill>
                <a:latin typeface="Proxima Nova"/>
                <a:ea typeface="Proxima Nova"/>
                <a:cs typeface="Proxima Nova"/>
                <a:sym typeface="Proxima Nova"/>
              </a:rPr>
            </a:br>
            <a:r>
              <a:rPr lang="en-US" sz="2400" b="0" i="0" u="none" strike="noStrike" cap="none">
                <a:solidFill>
                  <a:schemeClr val="lt1"/>
                </a:solidFill>
                <a:latin typeface="Proxima Nova"/>
                <a:ea typeface="Proxima Nova"/>
                <a:cs typeface="Proxima Nova"/>
                <a:sym typeface="Proxima Nova"/>
              </a:rPr>
              <a:t>researchers and university units.</a:t>
            </a:r>
            <a:endParaRPr/>
          </a:p>
        </p:txBody>
      </p:sp>
      <p:grpSp>
        <p:nvGrpSpPr>
          <p:cNvPr id="29" name="Google Shape;29;p3"/>
          <p:cNvGrpSpPr/>
          <p:nvPr/>
        </p:nvGrpSpPr>
        <p:grpSpPr>
          <a:xfrm>
            <a:off x="3808412" y="307299"/>
            <a:ext cx="4573353" cy="1353566"/>
            <a:chOff x="3808412" y="307299"/>
            <a:chExt cx="4573353" cy="1353566"/>
          </a:xfrm>
        </p:grpSpPr>
        <p:pic>
          <p:nvPicPr>
            <p:cNvPr id="30" name="Google Shape;30;p3"/>
            <p:cNvPicPr preferRelativeResize="0"/>
            <p:nvPr/>
          </p:nvPicPr>
          <p:blipFill rotWithShape="1">
            <a:blip r:embed="rId2">
              <a:alphaModFix/>
            </a:blip>
            <a:srcRect/>
            <a:stretch/>
          </p:blipFill>
          <p:spPr>
            <a:xfrm>
              <a:off x="3808412" y="307299"/>
              <a:ext cx="4546893" cy="1353566"/>
            </a:xfrm>
            <a:prstGeom prst="rect">
              <a:avLst/>
            </a:prstGeom>
            <a:noFill/>
            <a:ln>
              <a:noFill/>
            </a:ln>
          </p:spPr>
        </p:pic>
        <p:pic>
          <p:nvPicPr>
            <p:cNvPr id="31" name="Google Shape;31;p3"/>
            <p:cNvPicPr preferRelativeResize="0"/>
            <p:nvPr/>
          </p:nvPicPr>
          <p:blipFill rotWithShape="1">
            <a:blip r:embed="rId3">
              <a:alphaModFix/>
            </a:blip>
            <a:srcRect l="28332" t="39333"/>
            <a:stretch/>
          </p:blipFill>
          <p:spPr>
            <a:xfrm>
              <a:off x="5103812" y="838200"/>
              <a:ext cx="3277953" cy="822665"/>
            </a:xfrm>
            <a:prstGeom prst="rect">
              <a:avLst/>
            </a:prstGeom>
            <a:noFill/>
            <a:ln>
              <a:noFill/>
            </a:ln>
          </p:spPr>
        </p:pic>
      </p:grpSp>
      <p:grpSp>
        <p:nvGrpSpPr>
          <p:cNvPr id="32" name="Google Shape;32;p3"/>
          <p:cNvGrpSpPr/>
          <p:nvPr/>
        </p:nvGrpSpPr>
        <p:grpSpPr>
          <a:xfrm>
            <a:off x="464540" y="1981200"/>
            <a:ext cx="11725872" cy="838200"/>
            <a:chOff x="464540" y="1981200"/>
            <a:chExt cx="11725872" cy="838200"/>
          </a:xfrm>
        </p:grpSpPr>
        <p:sp>
          <p:nvSpPr>
            <p:cNvPr id="33" name="Google Shape;33;p3"/>
            <p:cNvSpPr/>
            <p:nvPr/>
          </p:nvSpPr>
          <p:spPr>
            <a:xfrm>
              <a:off x="464540" y="1981200"/>
              <a:ext cx="829272" cy="838200"/>
            </a:xfrm>
            <a:prstGeom prst="halfFrame">
              <a:avLst>
                <a:gd name="adj1" fmla="val 10792"/>
                <a:gd name="adj2" fmla="val 9274"/>
              </a:avLst>
            </a:prstGeom>
            <a:gradFill>
              <a:gsLst>
                <a:gs pos="0">
                  <a:srgbClr val="FACD23"/>
                </a:gs>
                <a:gs pos="6000">
                  <a:srgbClr val="FBCE23"/>
                </a:gs>
                <a:gs pos="25000">
                  <a:srgbClr val="3BB060"/>
                </a:gs>
                <a:gs pos="50000">
                  <a:srgbClr val="00ABC9"/>
                </a:gs>
                <a:gs pos="75000">
                  <a:srgbClr val="00508A"/>
                </a:gs>
                <a:gs pos="95000">
                  <a:srgbClr val="9A257E"/>
                </a:gs>
                <a:gs pos="100000">
                  <a:srgbClr val="9A25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34" name="Google Shape;34;p3"/>
            <p:cNvSpPr/>
            <p:nvPr/>
          </p:nvSpPr>
          <p:spPr>
            <a:xfrm>
              <a:off x="464540" y="1981200"/>
              <a:ext cx="11725872" cy="91440"/>
            </a:xfrm>
            <a:prstGeom prst="rect">
              <a:avLst/>
            </a:prstGeom>
            <a:gradFill>
              <a:gsLst>
                <a:gs pos="0">
                  <a:srgbClr val="FACD23"/>
                </a:gs>
                <a:gs pos="3000">
                  <a:srgbClr val="3BB060"/>
                </a:gs>
                <a:gs pos="51000">
                  <a:srgbClr val="00ABC9"/>
                </a:gs>
                <a:gs pos="72000">
                  <a:srgbClr val="00508A"/>
                </a:gs>
                <a:gs pos="95000">
                  <a:srgbClr val="9A257E"/>
                </a:gs>
                <a:gs pos="100000">
                  <a:srgbClr val="9A257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lt1"/>
                </a:solidFill>
                <a:latin typeface="Calibri"/>
                <a:ea typeface="Calibri"/>
                <a:cs typeface="Calibri"/>
                <a:sym typeface="Calibri"/>
              </a:endParaRPr>
            </a:p>
          </p:txBody>
        </p:sp>
      </p:grpSp>
      <p:sp>
        <p:nvSpPr>
          <p:cNvPr id="35" name="Google Shape;35;p3"/>
          <p:cNvSpPr txBox="1"/>
          <p:nvPr/>
        </p:nvSpPr>
        <p:spPr>
          <a:xfrm>
            <a:off x="617347" y="5282625"/>
            <a:ext cx="5105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3200"/>
              <a:buFont typeface="Arial"/>
              <a:buNone/>
            </a:pPr>
            <a:r>
              <a:rPr lang="en-US" sz="3200" b="0" i="0" u="none" strike="noStrike" cap="none">
                <a:solidFill>
                  <a:srgbClr val="FBCE23"/>
                </a:solidFill>
                <a:latin typeface="Calibri"/>
                <a:ea typeface="Calibri"/>
                <a:cs typeface="Calibri"/>
                <a:sym typeface="Calibri"/>
              </a:rPr>
              <a:t>http://datalab.ucdavis.edu</a:t>
            </a:r>
            <a:endParaRPr/>
          </a:p>
        </p:txBody>
      </p:sp>
    </p:spTree>
    <p:extLst>
      <p:ext uri="{BB962C8B-B14F-4D97-AF65-F5344CB8AC3E}">
        <p14:creationId xmlns:p14="http://schemas.microsoft.com/office/powerpoint/2010/main" val="139584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6"/>
        <p:cNvGrpSpPr/>
        <p:nvPr/>
      </p:nvGrpSpPr>
      <p:grpSpPr>
        <a:xfrm>
          <a:off x="0" y="0"/>
          <a:ext cx="0" cy="0"/>
          <a:chOff x="0" y="0"/>
          <a:chExt cx="0" cy="0"/>
        </a:xfrm>
      </p:grpSpPr>
      <p:sp>
        <p:nvSpPr>
          <p:cNvPr id="137" name="Google Shape;137;p19"/>
          <p:cNvSpPr/>
          <p:nvPr/>
        </p:nvSpPr>
        <p:spPr>
          <a:xfrm>
            <a:off x="0" y="0"/>
            <a:ext cx="121887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lt1"/>
              </a:solidFill>
              <a:latin typeface="Calibri"/>
              <a:ea typeface="Calibri"/>
              <a:cs typeface="Calibri"/>
              <a:sym typeface="Calibri"/>
            </a:endParaRPr>
          </a:p>
        </p:txBody>
      </p:sp>
      <p:sp>
        <p:nvSpPr>
          <p:cNvPr id="138" name="Google Shape;138;p19"/>
          <p:cNvSpPr txBox="1">
            <a:spLocks noGrp="1"/>
          </p:cNvSpPr>
          <p:nvPr>
            <p:ph type="subTitle" idx="1"/>
          </p:nvPr>
        </p:nvSpPr>
        <p:spPr>
          <a:xfrm>
            <a:off x="608012" y="3922700"/>
            <a:ext cx="7773900" cy="461700"/>
          </a:xfrm>
          <a:prstGeom prst="rect">
            <a:avLst/>
          </a:prstGeom>
          <a:noFill/>
          <a:ln>
            <a:noFill/>
          </a:ln>
        </p:spPr>
        <p:txBody>
          <a:bodyPr spcFirstLastPara="1" wrap="square" lIns="91425" tIns="45700" rIns="91425" bIns="45700" anchor="t" anchorCtr="0">
            <a:spAutoFit/>
          </a:bodyPr>
          <a:lstStyle>
            <a:lvl1pPr lvl="0" algn="l" rtl="0">
              <a:spcBef>
                <a:spcPts val="480"/>
              </a:spcBef>
              <a:spcAft>
                <a:spcPts val="0"/>
              </a:spcAft>
              <a:buClr>
                <a:schemeClr val="lt1"/>
              </a:buClr>
              <a:buSzPts val="2400"/>
              <a:buNone/>
              <a:defRPr sz="2400">
                <a:solidFill>
                  <a:schemeClr val="lt1"/>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39" name="Google Shape;139;p19"/>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19"/>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19"/>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19"/>
          <p:cNvSpPr/>
          <p:nvPr/>
        </p:nvSpPr>
        <p:spPr>
          <a:xfrm rot="10800000">
            <a:off x="10980212" y="5333999"/>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143" name="Google Shape;143;p19"/>
          <p:cNvSpPr/>
          <p:nvPr/>
        </p:nvSpPr>
        <p:spPr>
          <a:xfrm>
            <a:off x="8617940" y="38100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144" name="Google Shape;144;p19"/>
          <p:cNvSpPr/>
          <p:nvPr/>
        </p:nvSpPr>
        <p:spPr>
          <a:xfrm>
            <a:off x="464540" y="19812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grpSp>
        <p:nvGrpSpPr>
          <p:cNvPr id="145" name="Google Shape;145;p19"/>
          <p:cNvGrpSpPr/>
          <p:nvPr/>
        </p:nvGrpSpPr>
        <p:grpSpPr>
          <a:xfrm>
            <a:off x="3808412" y="307299"/>
            <a:ext cx="4573352" cy="1353566"/>
            <a:chOff x="3808412" y="307299"/>
            <a:chExt cx="4573352" cy="1353566"/>
          </a:xfrm>
        </p:grpSpPr>
        <p:pic>
          <p:nvPicPr>
            <p:cNvPr id="146" name="Google Shape;146;p19"/>
            <p:cNvPicPr preferRelativeResize="0"/>
            <p:nvPr/>
          </p:nvPicPr>
          <p:blipFill rotWithShape="1">
            <a:blip r:embed="rId2">
              <a:alphaModFix/>
            </a:blip>
            <a:srcRect/>
            <a:stretch/>
          </p:blipFill>
          <p:spPr>
            <a:xfrm>
              <a:off x="3808412" y="307299"/>
              <a:ext cx="4546893" cy="1353566"/>
            </a:xfrm>
            <a:prstGeom prst="rect">
              <a:avLst/>
            </a:prstGeom>
            <a:noFill/>
            <a:ln>
              <a:noFill/>
            </a:ln>
          </p:spPr>
        </p:pic>
        <p:pic>
          <p:nvPicPr>
            <p:cNvPr id="147" name="Google Shape;147;p19"/>
            <p:cNvPicPr preferRelativeResize="0"/>
            <p:nvPr/>
          </p:nvPicPr>
          <p:blipFill rotWithShape="1">
            <a:blip r:embed="rId3">
              <a:alphaModFix/>
            </a:blip>
            <a:srcRect l="28330" t="39335"/>
            <a:stretch/>
          </p:blipFill>
          <p:spPr>
            <a:xfrm>
              <a:off x="5103812" y="838200"/>
              <a:ext cx="3277952" cy="822665"/>
            </a:xfrm>
            <a:prstGeom prst="rect">
              <a:avLst/>
            </a:prstGeom>
            <a:noFill/>
            <a:ln>
              <a:noFill/>
            </a:ln>
          </p:spPr>
        </p:pic>
      </p:grpSp>
      <p:sp>
        <p:nvSpPr>
          <p:cNvPr id="148" name="Google Shape;148;p19"/>
          <p:cNvSpPr txBox="1">
            <a:spLocks noGrp="1"/>
          </p:cNvSpPr>
          <p:nvPr>
            <p:ph type="body" idx="2"/>
          </p:nvPr>
        </p:nvSpPr>
        <p:spPr>
          <a:xfrm>
            <a:off x="608012" y="2061873"/>
            <a:ext cx="5029200" cy="10122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80"/>
              </a:spcBef>
              <a:spcAft>
                <a:spcPts val="0"/>
              </a:spcAft>
              <a:buClr>
                <a:schemeClr val="lt1"/>
              </a:buClr>
              <a:buSzPts val="5400"/>
              <a:buNone/>
              <a:defRPr sz="5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9" name="Google Shape;149;p19"/>
          <p:cNvSpPr txBox="1">
            <a:spLocks noGrp="1"/>
          </p:cNvSpPr>
          <p:nvPr>
            <p:ph type="body" idx="3"/>
          </p:nvPr>
        </p:nvSpPr>
        <p:spPr>
          <a:xfrm>
            <a:off x="608012" y="3001962"/>
            <a:ext cx="4800600" cy="70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880"/>
              </a:spcBef>
              <a:spcAft>
                <a:spcPts val="0"/>
              </a:spcAft>
              <a:buClr>
                <a:schemeClr val="lt1"/>
              </a:buClr>
              <a:buSzPts val="4400"/>
              <a:buFont typeface="Arial"/>
              <a:buNone/>
              <a:defRPr sz="4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0" name="Google Shape;150;p19"/>
          <p:cNvSpPr txBox="1">
            <a:spLocks noGrp="1"/>
          </p:cNvSpPr>
          <p:nvPr>
            <p:ph type="body" idx="4"/>
          </p:nvPr>
        </p:nvSpPr>
        <p:spPr>
          <a:xfrm>
            <a:off x="603484" y="4419600"/>
            <a:ext cx="7862100" cy="914400"/>
          </a:xfrm>
          <a:prstGeom prst="rect">
            <a:avLst/>
          </a:prstGeom>
          <a:noFill/>
          <a:ln>
            <a:noFill/>
          </a:ln>
        </p:spPr>
        <p:txBody>
          <a:bodyPr spcFirstLastPara="1" wrap="square" lIns="91425" tIns="45700" rIns="91425" bIns="45700" anchor="t" anchorCtr="0">
            <a:normAutofit/>
          </a:bodyPr>
          <a:lstStyle>
            <a:lvl1pPr marL="457200" lvl="0" indent="-228600" algn="l" rtl="0">
              <a:spcBef>
                <a:spcPts val="880"/>
              </a:spcBef>
              <a:spcAft>
                <a:spcPts val="0"/>
              </a:spcAft>
              <a:buClr>
                <a:schemeClr val="lt1"/>
              </a:buClr>
              <a:buSzPts val="4400"/>
              <a:buNone/>
              <a:defRPr sz="4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1" name="Google Shape;151;p19"/>
          <p:cNvSpPr txBox="1">
            <a:spLocks noGrp="1"/>
          </p:cNvSpPr>
          <p:nvPr>
            <p:ph type="body" idx="5"/>
          </p:nvPr>
        </p:nvSpPr>
        <p:spPr>
          <a:xfrm>
            <a:off x="611437" y="5334000"/>
            <a:ext cx="7770300" cy="9144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lt1"/>
              </a:buClr>
              <a:buSzPts val="2400"/>
              <a:buNone/>
              <a:defRPr sz="2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p19"/>
          <p:cNvSpPr txBox="1">
            <a:spLocks noGrp="1"/>
          </p:cNvSpPr>
          <p:nvPr>
            <p:ph type="body" idx="6"/>
          </p:nvPr>
        </p:nvSpPr>
        <p:spPr>
          <a:xfrm>
            <a:off x="8777574" y="3886200"/>
            <a:ext cx="2955600" cy="2057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About DataLab">
  <p:cSld name="About DataLab">
    <p:spTree>
      <p:nvGrpSpPr>
        <p:cNvPr id="1" name="Shape 153"/>
        <p:cNvGrpSpPr/>
        <p:nvPr/>
      </p:nvGrpSpPr>
      <p:grpSpPr>
        <a:xfrm>
          <a:off x="0" y="0"/>
          <a:ext cx="0" cy="0"/>
          <a:chOff x="0" y="0"/>
          <a:chExt cx="0" cy="0"/>
        </a:xfrm>
      </p:grpSpPr>
      <p:sp>
        <p:nvSpPr>
          <p:cNvPr id="154" name="Google Shape;154;p20"/>
          <p:cNvSpPr/>
          <p:nvPr/>
        </p:nvSpPr>
        <p:spPr>
          <a:xfrm>
            <a:off x="0" y="0"/>
            <a:ext cx="121887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55" name="Google Shape;155;p20"/>
          <p:cNvSpPr txBox="1">
            <a:spLocks noGrp="1"/>
          </p:cNvSpPr>
          <p:nvPr>
            <p:ph type="subTitle" idx="1"/>
          </p:nvPr>
        </p:nvSpPr>
        <p:spPr>
          <a:xfrm>
            <a:off x="609600" y="5763379"/>
            <a:ext cx="5105400" cy="461700"/>
          </a:xfrm>
          <a:prstGeom prst="rect">
            <a:avLst/>
          </a:prstGeom>
          <a:noFill/>
          <a:ln>
            <a:noFill/>
          </a:ln>
        </p:spPr>
        <p:txBody>
          <a:bodyPr spcFirstLastPara="1" wrap="square" lIns="91425" tIns="45700" rIns="91425" bIns="45700" anchor="t" anchorCtr="0">
            <a:spAutoFit/>
          </a:bodyPr>
          <a:lstStyle>
            <a:lvl1pPr lvl="0" algn="l" rtl="0">
              <a:spcBef>
                <a:spcPts val="480"/>
              </a:spcBef>
              <a:spcAft>
                <a:spcPts val="0"/>
              </a:spcAft>
              <a:buClr>
                <a:srgbClr val="FBCE23"/>
              </a:buClr>
              <a:buSzPts val="2400"/>
              <a:buNone/>
              <a:defRPr sz="2400" b="0">
                <a:solidFill>
                  <a:srgbClr val="FBCE23"/>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56" name="Google Shape;156;p20"/>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0"/>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0"/>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20"/>
          <p:cNvSpPr/>
          <p:nvPr/>
        </p:nvSpPr>
        <p:spPr>
          <a:xfrm rot="10800000">
            <a:off x="11093232" y="5505271"/>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160" name="Google Shape;160;p20"/>
          <p:cNvSpPr/>
          <p:nvPr/>
        </p:nvSpPr>
        <p:spPr>
          <a:xfrm>
            <a:off x="10066512" y="3780701"/>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161" name="Google Shape;161;p20"/>
          <p:cNvSpPr txBox="1"/>
          <p:nvPr/>
        </p:nvSpPr>
        <p:spPr>
          <a:xfrm>
            <a:off x="10179635" y="3880734"/>
            <a:ext cx="1742700" cy="23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2400"/>
              <a:buFont typeface="Arial"/>
              <a:buNone/>
            </a:pPr>
            <a:r>
              <a:rPr lang="en-US" sz="2400" b="0" i="1">
                <a:solidFill>
                  <a:srgbClr val="FBCE23"/>
                </a:solidFill>
                <a:latin typeface="Calibri"/>
                <a:ea typeface="Calibri"/>
                <a:cs typeface="Calibri"/>
                <a:sym typeface="Calibri"/>
              </a:rPr>
              <a:t>Supporting innovation, accelerating research for the entire community.</a:t>
            </a:r>
            <a:endParaRPr sz="2400" b="0" i="1">
              <a:solidFill>
                <a:srgbClr val="FBCE23"/>
              </a:solidFill>
              <a:latin typeface="Calibri"/>
              <a:ea typeface="Calibri"/>
              <a:cs typeface="Calibri"/>
              <a:sym typeface="Calibri"/>
            </a:endParaRPr>
          </a:p>
        </p:txBody>
      </p:sp>
      <p:sp>
        <p:nvSpPr>
          <p:cNvPr id="162" name="Google Shape;162;p20"/>
          <p:cNvSpPr txBox="1"/>
          <p:nvPr/>
        </p:nvSpPr>
        <p:spPr>
          <a:xfrm>
            <a:off x="650962" y="2135356"/>
            <a:ext cx="10058400" cy="2893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Research </a:t>
            </a:r>
            <a:endParaRPr/>
          </a:p>
          <a:p>
            <a:pPr marL="0" marR="0" lvl="0" indent="0" algn="l" rtl="0">
              <a:spcBef>
                <a:spcPts val="120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Training</a:t>
            </a:r>
            <a:endParaRPr/>
          </a:p>
          <a:p>
            <a:pPr marL="0" marR="0" lvl="0" indent="0" algn="l" rtl="0">
              <a:spcBef>
                <a:spcPts val="120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Community</a:t>
            </a:r>
            <a:endParaRPr/>
          </a:p>
        </p:txBody>
      </p:sp>
      <p:sp>
        <p:nvSpPr>
          <p:cNvPr id="163" name="Google Shape;163;p20"/>
          <p:cNvSpPr/>
          <p:nvPr/>
        </p:nvSpPr>
        <p:spPr>
          <a:xfrm>
            <a:off x="4164013" y="2133600"/>
            <a:ext cx="7728300" cy="831000"/>
          </a:xfrm>
          <a:prstGeom prst="rect">
            <a:avLst/>
          </a:prstGeom>
          <a:noFill/>
          <a:ln>
            <a:noFill/>
          </a:ln>
        </p:spPr>
        <p:txBody>
          <a:bodyPr spcFirstLastPara="1" wrap="square" lIns="91425" tIns="45700" rIns="91425" bIns="45700" anchor="t" anchorCtr="0">
            <a:noAutofit/>
          </a:bodyPr>
          <a:lstStyle/>
          <a:p>
            <a:pPr marL="350837" marR="0" lvl="0" indent="-350837" algn="l" rtl="0">
              <a:spcBef>
                <a:spcPts val="0"/>
              </a:spcBef>
              <a:spcAft>
                <a:spcPts val="0"/>
              </a:spcAft>
              <a:buNone/>
            </a:pPr>
            <a:r>
              <a:rPr lang="en-US" sz="2400">
                <a:solidFill>
                  <a:schemeClr val="lt1"/>
                </a:solidFill>
                <a:latin typeface="Proxima Nova"/>
                <a:ea typeface="Proxima Nova"/>
                <a:cs typeface="Proxima Nova"/>
                <a:sym typeface="Proxima Nova"/>
              </a:rPr>
              <a:t>»» Increase UC Davis’ research impact </a:t>
            </a:r>
            <a:br>
              <a:rPr lang="en-US" sz="2400">
                <a:solidFill>
                  <a:schemeClr val="lt1"/>
                </a:solidFill>
                <a:latin typeface="Proxima Nova"/>
                <a:ea typeface="Proxima Nova"/>
                <a:cs typeface="Proxima Nova"/>
                <a:sym typeface="Proxima Nova"/>
              </a:rPr>
            </a:br>
            <a:r>
              <a:rPr lang="en-US" sz="2400">
                <a:solidFill>
                  <a:schemeClr val="lt1"/>
                </a:solidFill>
                <a:latin typeface="Proxima Nova"/>
                <a:ea typeface="Proxima Nova"/>
                <a:cs typeface="Proxima Nova"/>
                <a:sym typeface="Proxima Nova"/>
              </a:rPr>
              <a:t>via data-driven expertise.</a:t>
            </a:r>
            <a:endParaRPr sz="2400" b="0">
              <a:solidFill>
                <a:srgbClr val="5B9BD5"/>
              </a:solidFill>
              <a:latin typeface="Proxima Nova"/>
              <a:ea typeface="Proxima Nova"/>
              <a:cs typeface="Proxima Nova"/>
              <a:sym typeface="Proxima Nova"/>
            </a:endParaRPr>
          </a:p>
        </p:txBody>
      </p:sp>
      <p:sp>
        <p:nvSpPr>
          <p:cNvPr id="164" name="Google Shape;164;p20"/>
          <p:cNvSpPr/>
          <p:nvPr/>
        </p:nvSpPr>
        <p:spPr>
          <a:xfrm>
            <a:off x="4164013" y="3207603"/>
            <a:ext cx="7762500" cy="831000"/>
          </a:xfrm>
          <a:prstGeom prst="rect">
            <a:avLst/>
          </a:prstGeom>
          <a:noFill/>
          <a:ln>
            <a:noFill/>
          </a:ln>
        </p:spPr>
        <p:txBody>
          <a:bodyPr spcFirstLastPara="1" wrap="square" lIns="91425" tIns="45700" rIns="91425" bIns="45700" anchor="t" anchorCtr="0">
            <a:noAutofit/>
          </a:bodyPr>
          <a:lstStyle/>
          <a:p>
            <a:pPr marL="350837" marR="0" lvl="0" indent="-350837" algn="l" rtl="0">
              <a:spcBef>
                <a:spcPts val="0"/>
              </a:spcBef>
              <a:spcAft>
                <a:spcPts val="0"/>
              </a:spcAft>
              <a:buNone/>
            </a:pPr>
            <a:r>
              <a:rPr lang="en-US" sz="2400">
                <a:solidFill>
                  <a:schemeClr val="lt1"/>
                </a:solidFill>
                <a:latin typeface="Proxima Nova"/>
                <a:ea typeface="Proxima Nova"/>
                <a:cs typeface="Proxima Nova"/>
                <a:sym typeface="Proxima Nova"/>
              </a:rPr>
              <a:t>»» Support the next generation of </a:t>
            </a:r>
            <a:br>
              <a:rPr lang="en-US" sz="2400">
                <a:solidFill>
                  <a:schemeClr val="lt1"/>
                </a:solidFill>
                <a:latin typeface="Proxima Nova"/>
                <a:ea typeface="Proxima Nova"/>
                <a:cs typeface="Proxima Nova"/>
                <a:sym typeface="Proxima Nova"/>
              </a:rPr>
            </a:br>
            <a:r>
              <a:rPr lang="en-US" sz="2400">
                <a:solidFill>
                  <a:schemeClr val="lt1"/>
                </a:solidFill>
                <a:latin typeface="Proxima Nova"/>
                <a:ea typeface="Proxima Nova"/>
                <a:cs typeface="Proxima Nova"/>
                <a:sym typeface="Proxima Nova"/>
              </a:rPr>
              <a:t>data-capable researchers and students.</a:t>
            </a:r>
            <a:endParaRPr sz="2400" b="1">
              <a:solidFill>
                <a:srgbClr val="5B9BD5"/>
              </a:solidFill>
              <a:latin typeface="Proxima Nova"/>
              <a:ea typeface="Proxima Nova"/>
              <a:cs typeface="Proxima Nova"/>
              <a:sym typeface="Proxima Nova"/>
            </a:endParaRPr>
          </a:p>
        </p:txBody>
      </p:sp>
      <p:sp>
        <p:nvSpPr>
          <p:cNvPr id="165" name="Google Shape;165;p20"/>
          <p:cNvSpPr/>
          <p:nvPr/>
        </p:nvSpPr>
        <p:spPr>
          <a:xfrm>
            <a:off x="4164013" y="4191000"/>
            <a:ext cx="7728300" cy="831000"/>
          </a:xfrm>
          <a:prstGeom prst="rect">
            <a:avLst/>
          </a:prstGeom>
          <a:noFill/>
          <a:ln>
            <a:noFill/>
          </a:ln>
        </p:spPr>
        <p:txBody>
          <a:bodyPr spcFirstLastPara="1" wrap="square" lIns="91425" tIns="45700" rIns="91425" bIns="45700" anchor="t" anchorCtr="0">
            <a:noAutofit/>
          </a:bodyPr>
          <a:lstStyle/>
          <a:p>
            <a:pPr marL="288925" marR="0" lvl="0" indent="-288925" algn="l" rtl="0">
              <a:spcBef>
                <a:spcPts val="0"/>
              </a:spcBef>
              <a:spcAft>
                <a:spcPts val="0"/>
              </a:spcAft>
              <a:buNone/>
            </a:pPr>
            <a:r>
              <a:rPr lang="en-US" sz="2400">
                <a:solidFill>
                  <a:schemeClr val="lt1"/>
                </a:solidFill>
                <a:latin typeface="Proxima Nova"/>
                <a:ea typeface="Proxima Nova"/>
                <a:cs typeface="Proxima Nova"/>
                <a:sym typeface="Proxima Nova"/>
              </a:rPr>
              <a:t>»» Foster and coordinate data-enabled </a:t>
            </a:r>
            <a:br>
              <a:rPr lang="en-US" sz="2400">
                <a:solidFill>
                  <a:schemeClr val="lt1"/>
                </a:solidFill>
                <a:latin typeface="Proxima Nova"/>
                <a:ea typeface="Proxima Nova"/>
                <a:cs typeface="Proxima Nova"/>
                <a:sym typeface="Proxima Nova"/>
              </a:rPr>
            </a:br>
            <a:r>
              <a:rPr lang="en-US" sz="2400">
                <a:solidFill>
                  <a:schemeClr val="lt1"/>
                </a:solidFill>
                <a:latin typeface="Proxima Nova"/>
                <a:ea typeface="Proxima Nova"/>
                <a:cs typeface="Proxima Nova"/>
                <a:sym typeface="Proxima Nova"/>
              </a:rPr>
              <a:t>researchers and university units.</a:t>
            </a:r>
            <a:endParaRPr/>
          </a:p>
        </p:txBody>
      </p:sp>
      <p:grpSp>
        <p:nvGrpSpPr>
          <p:cNvPr id="166" name="Google Shape;166;p20"/>
          <p:cNvGrpSpPr/>
          <p:nvPr/>
        </p:nvGrpSpPr>
        <p:grpSpPr>
          <a:xfrm>
            <a:off x="3808412" y="307299"/>
            <a:ext cx="4573352" cy="1353566"/>
            <a:chOff x="3808412" y="307299"/>
            <a:chExt cx="4573352" cy="1353566"/>
          </a:xfrm>
        </p:grpSpPr>
        <p:pic>
          <p:nvPicPr>
            <p:cNvPr id="167" name="Google Shape;167;p20"/>
            <p:cNvPicPr preferRelativeResize="0"/>
            <p:nvPr/>
          </p:nvPicPr>
          <p:blipFill rotWithShape="1">
            <a:blip r:embed="rId2">
              <a:alphaModFix/>
            </a:blip>
            <a:srcRect/>
            <a:stretch/>
          </p:blipFill>
          <p:spPr>
            <a:xfrm>
              <a:off x="3808412" y="307299"/>
              <a:ext cx="4546893" cy="1353566"/>
            </a:xfrm>
            <a:prstGeom prst="rect">
              <a:avLst/>
            </a:prstGeom>
            <a:noFill/>
            <a:ln>
              <a:noFill/>
            </a:ln>
          </p:spPr>
        </p:pic>
        <p:pic>
          <p:nvPicPr>
            <p:cNvPr id="168" name="Google Shape;168;p20"/>
            <p:cNvPicPr preferRelativeResize="0"/>
            <p:nvPr/>
          </p:nvPicPr>
          <p:blipFill rotWithShape="1">
            <a:blip r:embed="rId3">
              <a:alphaModFix/>
            </a:blip>
            <a:srcRect l="28330" t="39335"/>
            <a:stretch/>
          </p:blipFill>
          <p:spPr>
            <a:xfrm>
              <a:off x="5103812" y="838200"/>
              <a:ext cx="3277952" cy="822665"/>
            </a:xfrm>
            <a:prstGeom prst="rect">
              <a:avLst/>
            </a:prstGeom>
            <a:noFill/>
            <a:ln>
              <a:noFill/>
            </a:ln>
          </p:spPr>
        </p:pic>
      </p:grpSp>
      <p:grpSp>
        <p:nvGrpSpPr>
          <p:cNvPr id="169" name="Google Shape;169;p20"/>
          <p:cNvGrpSpPr/>
          <p:nvPr/>
        </p:nvGrpSpPr>
        <p:grpSpPr>
          <a:xfrm>
            <a:off x="464540" y="1981200"/>
            <a:ext cx="11725800" cy="838200"/>
            <a:chOff x="464540" y="1981200"/>
            <a:chExt cx="11725800" cy="838200"/>
          </a:xfrm>
        </p:grpSpPr>
        <p:sp>
          <p:nvSpPr>
            <p:cNvPr id="170" name="Google Shape;170;p20"/>
            <p:cNvSpPr/>
            <p:nvPr/>
          </p:nvSpPr>
          <p:spPr>
            <a:xfrm>
              <a:off x="464540" y="1981200"/>
              <a:ext cx="829200" cy="838200"/>
            </a:xfrm>
            <a:prstGeom prst="halfFrame">
              <a:avLst>
                <a:gd name="adj1" fmla="val 10792"/>
                <a:gd name="adj2" fmla="val 9274"/>
              </a:avLst>
            </a:prstGeom>
            <a:gradFill>
              <a:gsLst>
                <a:gs pos="0">
                  <a:srgbClr val="FACD23"/>
                </a:gs>
                <a:gs pos="6000">
                  <a:srgbClr val="FBCE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171" name="Google Shape;171;p20"/>
            <p:cNvSpPr/>
            <p:nvPr/>
          </p:nvSpPr>
          <p:spPr>
            <a:xfrm>
              <a:off x="464540" y="1981200"/>
              <a:ext cx="11725800" cy="91500"/>
            </a:xfrm>
            <a:prstGeom prst="rect">
              <a:avLst/>
            </a:prstGeom>
            <a:gradFill>
              <a:gsLst>
                <a:gs pos="0">
                  <a:srgbClr val="FACD23"/>
                </a:gs>
                <a:gs pos="3000">
                  <a:srgbClr val="3BB060"/>
                </a:gs>
                <a:gs pos="51000">
                  <a:srgbClr val="00ABC9"/>
                </a:gs>
                <a:gs pos="72000">
                  <a:srgbClr val="00508A"/>
                </a:gs>
                <a:gs pos="95000">
                  <a:srgbClr val="9A257E"/>
                </a:gs>
                <a:gs pos="100000">
                  <a:srgbClr val="9A257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grpSp>
      <p:sp>
        <p:nvSpPr>
          <p:cNvPr id="172" name="Google Shape;172;p20"/>
          <p:cNvSpPr txBox="1"/>
          <p:nvPr/>
        </p:nvSpPr>
        <p:spPr>
          <a:xfrm>
            <a:off x="617347" y="5282625"/>
            <a:ext cx="5105400" cy="58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3200"/>
              <a:buFont typeface="Arial"/>
              <a:buNone/>
            </a:pPr>
            <a:r>
              <a:rPr lang="en-US" sz="3200" b="0">
                <a:solidFill>
                  <a:srgbClr val="FBCE23"/>
                </a:solidFill>
                <a:latin typeface="Calibri"/>
                <a:ea typeface="Calibri"/>
                <a:cs typeface="Calibri"/>
                <a:sym typeface="Calibri"/>
              </a:rPr>
              <a:t>http://datalab.ucdavis.edu</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Overview">
  <p:cSld name="Overview">
    <p:spTree>
      <p:nvGrpSpPr>
        <p:cNvPr id="1" name="Shape 173"/>
        <p:cNvGrpSpPr/>
        <p:nvPr/>
      </p:nvGrpSpPr>
      <p:grpSpPr>
        <a:xfrm>
          <a:off x="0" y="0"/>
          <a:ext cx="0" cy="0"/>
          <a:chOff x="0" y="0"/>
          <a:chExt cx="0" cy="0"/>
        </a:xfrm>
      </p:grpSpPr>
      <p:sp>
        <p:nvSpPr>
          <p:cNvPr id="174" name="Google Shape;174;p21"/>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1"/>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1"/>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77" name="Google Shape;177;p21"/>
          <p:cNvPicPr preferRelativeResize="0"/>
          <p:nvPr/>
        </p:nvPicPr>
        <p:blipFill rotWithShape="1">
          <a:blip r:embed="rId2">
            <a:alphaModFix/>
          </a:blip>
          <a:srcRect t="48514"/>
          <a:stretch/>
        </p:blipFill>
        <p:spPr>
          <a:xfrm>
            <a:off x="10209212" y="5943600"/>
            <a:ext cx="1680897" cy="771612"/>
          </a:xfrm>
          <a:prstGeom prst="rect">
            <a:avLst/>
          </a:prstGeom>
          <a:noFill/>
          <a:ln>
            <a:noFill/>
          </a:ln>
        </p:spPr>
      </p:pic>
      <p:sp>
        <p:nvSpPr>
          <p:cNvPr id="178" name="Google Shape;178;p21"/>
          <p:cNvSpPr txBox="1">
            <a:spLocks noGrp="1"/>
          </p:cNvSpPr>
          <p:nvPr>
            <p:ph type="body" idx="1"/>
          </p:nvPr>
        </p:nvSpPr>
        <p:spPr>
          <a:xfrm>
            <a:off x="7466012" y="1371601"/>
            <a:ext cx="4191000" cy="3352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79" name="Google Shape;179;p21"/>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80" name="Google Shape;180;p21"/>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21"/>
          <p:cNvSpPr txBox="1">
            <a:spLocks noGrp="1"/>
          </p:cNvSpPr>
          <p:nvPr>
            <p:ph type="body" idx="2"/>
          </p:nvPr>
        </p:nvSpPr>
        <p:spPr>
          <a:xfrm>
            <a:off x="609600" y="1360849"/>
            <a:ext cx="6545400" cy="51924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rgbClr val="002855"/>
              </a:buClr>
              <a:buSzPts val="2800"/>
              <a:buChar char="•"/>
              <a:defRPr sz="2800">
                <a:latin typeface="Calibri"/>
                <a:ea typeface="Calibri"/>
                <a:cs typeface="Calibri"/>
                <a:sym typeface="Calibri"/>
              </a:defRPr>
            </a:lvl1pPr>
            <a:lvl2pPr marL="914400" marR="0" lvl="1" indent="-381000" algn="l" rtl="0">
              <a:lnSpc>
                <a:spcPct val="100000"/>
              </a:lnSpc>
              <a:spcBef>
                <a:spcPts val="0"/>
              </a:spcBef>
              <a:spcAft>
                <a:spcPts val="0"/>
              </a:spcAft>
              <a:buClr>
                <a:srgbClr val="002855"/>
              </a:buClr>
              <a:buSzPts val="2400"/>
              <a:buFont typeface="Arial"/>
              <a:buChar char="–"/>
              <a:defRPr sz="2400"/>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35" name="Google Shape;35;p4"/>
          <p:cNvSpPr txBox="1">
            <a:spLocks noGrp="1"/>
          </p:cNvSpPr>
          <p:nvPr>
            <p:ph type="ctrTitle"/>
          </p:nvPr>
        </p:nvSpPr>
        <p:spPr>
          <a:xfrm>
            <a:off x="608013" y="2819400"/>
            <a:ext cx="10058400" cy="14700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5400"/>
              <a:buFont typeface="Arial"/>
              <a:buNone/>
              <a:defRPr sz="5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subTitle" idx="1"/>
          </p:nvPr>
        </p:nvSpPr>
        <p:spPr>
          <a:xfrm>
            <a:off x="608012" y="4495800"/>
            <a:ext cx="8686800" cy="1295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7" name="Google Shape;37;p4"/>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
          <p:cNvSpPr/>
          <p:nvPr/>
        </p:nvSpPr>
        <p:spPr>
          <a:xfrm>
            <a:off x="684212" y="533400"/>
            <a:ext cx="3810000" cy="16764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Why">
  <p:cSld name="Why">
    <p:spTree>
      <p:nvGrpSpPr>
        <p:cNvPr id="1" name="Shape 182"/>
        <p:cNvGrpSpPr/>
        <p:nvPr/>
      </p:nvGrpSpPr>
      <p:grpSpPr>
        <a:xfrm>
          <a:off x="0" y="0"/>
          <a:ext cx="0" cy="0"/>
          <a:chOff x="0" y="0"/>
          <a:chExt cx="0" cy="0"/>
        </a:xfrm>
      </p:grpSpPr>
      <p:sp>
        <p:nvSpPr>
          <p:cNvPr id="183" name="Google Shape;183;p22"/>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84" name="Google Shape;184;p22"/>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22"/>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22"/>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7" name="Google Shape;187;p22"/>
          <p:cNvSpPr txBox="1">
            <a:spLocks noGrp="1"/>
          </p:cNvSpPr>
          <p:nvPr>
            <p:ph type="body" idx="1"/>
          </p:nvPr>
        </p:nvSpPr>
        <p:spPr>
          <a:xfrm>
            <a:off x="609600" y="1371600"/>
            <a:ext cx="6399300" cy="40047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88" name="Google Shape;188;p22"/>
          <p:cNvSpPr txBox="1"/>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89" name="Google Shape;189;p22"/>
          <p:cNvSpPr txBox="1">
            <a:spLocks noGrp="1"/>
          </p:cNvSpPr>
          <p:nvPr>
            <p:ph type="body" idx="2"/>
          </p:nvPr>
        </p:nvSpPr>
        <p:spPr>
          <a:xfrm>
            <a:off x="7389812" y="1371601"/>
            <a:ext cx="4189500" cy="3733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pic>
        <p:nvPicPr>
          <p:cNvPr id="190" name="Google Shape;190;p22"/>
          <p:cNvPicPr preferRelativeResize="0"/>
          <p:nvPr/>
        </p:nvPicPr>
        <p:blipFill rotWithShape="1">
          <a:blip r:embed="rId2">
            <a:alphaModFix/>
          </a:blip>
          <a:srcRect t="48514"/>
          <a:stretch/>
        </p:blipFill>
        <p:spPr>
          <a:xfrm>
            <a:off x="10209212" y="5943600"/>
            <a:ext cx="1680897" cy="77161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a:endParaRPr/>
          </a:p>
        </p:txBody>
      </p:sp>
      <p:sp>
        <p:nvSpPr>
          <p:cNvPr id="193" name="Google Shape;193;p23"/>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4" name="Google Shape;194;p23"/>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5" name="Google Shape;195;p23"/>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6" name="Google Shape;196;p23"/>
          <p:cNvSpPr txBox="1">
            <a:spLocks noGrp="1"/>
          </p:cNvSpPr>
          <p:nvPr>
            <p:ph type="body" idx="1"/>
          </p:nvPr>
        </p:nvSpPr>
        <p:spPr>
          <a:xfrm>
            <a:off x="609600" y="1524000"/>
            <a:ext cx="9828300" cy="4648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Feedback">
  <p:cSld name="Feedback">
    <p:spTree>
      <p:nvGrpSpPr>
        <p:cNvPr id="1" name="Shape 197"/>
        <p:cNvGrpSpPr/>
        <p:nvPr/>
      </p:nvGrpSpPr>
      <p:grpSpPr>
        <a:xfrm>
          <a:off x="0" y="0"/>
          <a:ext cx="0" cy="0"/>
          <a:chOff x="0" y="0"/>
          <a:chExt cx="0" cy="0"/>
        </a:xfrm>
      </p:grpSpPr>
      <p:sp>
        <p:nvSpPr>
          <p:cNvPr id="198" name="Google Shape;198;p24"/>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p24"/>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0" name="Google Shape;200;p24"/>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24"/>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02" name="Google Shape;202;p24"/>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24"/>
          <p:cNvSpPr txBox="1">
            <a:spLocks noGrp="1"/>
          </p:cNvSpPr>
          <p:nvPr>
            <p:ph type="body" idx="1"/>
          </p:nvPr>
        </p:nvSpPr>
        <p:spPr>
          <a:xfrm>
            <a:off x="609599" y="1371600"/>
            <a:ext cx="10969500" cy="457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720"/>
              </a:spcBef>
              <a:spcAft>
                <a:spcPts val="0"/>
              </a:spcAft>
              <a:buClr>
                <a:srgbClr val="002855"/>
              </a:buClr>
              <a:buSzPts val="3600"/>
              <a:buFont typeface="Arial"/>
              <a:buNone/>
              <a:defRPr sz="36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04" name="Google Shape;204;p24"/>
          <p:cNvSpPr txBox="1">
            <a:spLocks noGrp="1"/>
          </p:cNvSpPr>
          <p:nvPr>
            <p:ph type="body" idx="2"/>
          </p:nvPr>
        </p:nvSpPr>
        <p:spPr>
          <a:xfrm>
            <a:off x="609599" y="2209800"/>
            <a:ext cx="10969500" cy="24384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720"/>
              </a:spcBef>
              <a:spcAft>
                <a:spcPts val="0"/>
              </a:spcAft>
              <a:buClr>
                <a:srgbClr val="002855"/>
              </a:buClr>
              <a:buSzPts val="3600"/>
              <a:buNone/>
              <a:defRPr sz="3600"/>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Break Slide">
  <p:cSld name="Break Slide">
    <p:spTree>
      <p:nvGrpSpPr>
        <p:cNvPr id="1" name="Shape 205"/>
        <p:cNvGrpSpPr/>
        <p:nvPr/>
      </p:nvGrpSpPr>
      <p:grpSpPr>
        <a:xfrm>
          <a:off x="0" y="0"/>
          <a:ext cx="0" cy="0"/>
          <a:chOff x="0" y="0"/>
          <a:chExt cx="0" cy="0"/>
        </a:xfrm>
      </p:grpSpPr>
      <p:sp>
        <p:nvSpPr>
          <p:cNvPr id="206" name="Google Shape;206;p25"/>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7" name="Google Shape;207;p25"/>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8" name="Google Shape;208;p25"/>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25"/>
          <p:cNvSpPr/>
          <p:nvPr/>
        </p:nvSpPr>
        <p:spPr>
          <a:xfrm>
            <a:off x="-8214" y="0"/>
            <a:ext cx="12197100" cy="68580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pic>
        <p:nvPicPr>
          <p:cNvPr id="210" name="Google Shape;210;p25"/>
          <p:cNvPicPr preferRelativeResize="0"/>
          <p:nvPr/>
        </p:nvPicPr>
        <p:blipFill rotWithShape="1">
          <a:blip r:embed="rId2">
            <a:alphaModFix/>
          </a:blip>
          <a:srcRect/>
          <a:stretch/>
        </p:blipFill>
        <p:spPr>
          <a:xfrm>
            <a:off x="3046412" y="685800"/>
            <a:ext cx="5945883" cy="531580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mplateAbout">
  <p:cSld name="TemplateAbout">
    <p:spTree>
      <p:nvGrpSpPr>
        <p:cNvPr id="1" name="Shape 211"/>
        <p:cNvGrpSpPr/>
        <p:nvPr/>
      </p:nvGrpSpPr>
      <p:grpSpPr>
        <a:xfrm>
          <a:off x="0" y="0"/>
          <a:ext cx="0" cy="0"/>
          <a:chOff x="0" y="0"/>
          <a:chExt cx="0" cy="0"/>
        </a:xfrm>
      </p:grpSpPr>
      <p:sp>
        <p:nvSpPr>
          <p:cNvPr id="212" name="Google Shape;212;p26"/>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3" name="Google Shape;213;p26"/>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4" name="Google Shape;214;p26"/>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5" name="Google Shape;215;p26"/>
          <p:cNvSpPr txBox="1">
            <a:spLocks noGrp="1"/>
          </p:cNvSpPr>
          <p:nvPr>
            <p:ph type="body" idx="1"/>
          </p:nvPr>
        </p:nvSpPr>
        <p:spPr>
          <a:xfrm>
            <a:off x="609600" y="1066800"/>
            <a:ext cx="10133100" cy="426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640"/>
              </a:spcBef>
              <a:spcAft>
                <a:spcPts val="0"/>
              </a:spcAft>
              <a:buClr>
                <a:srgbClr val="7F7F7F"/>
              </a:buClr>
              <a:buSzPts val="3200"/>
              <a:buNone/>
              <a:defRPr>
                <a:solidFill>
                  <a:srgbClr val="7F7F7F"/>
                </a:solidFill>
              </a:defRPr>
            </a:lvl1pPr>
            <a:lvl2pPr marL="914400" lvl="1" indent="-381000" algn="l" rtl="0">
              <a:spcBef>
                <a:spcPts val="480"/>
              </a:spcBef>
              <a:spcAft>
                <a:spcPts val="0"/>
              </a:spcAft>
              <a:buClr>
                <a:srgbClr val="7F7F7F"/>
              </a:buClr>
              <a:buSzPts val="2400"/>
              <a:buChar char="–"/>
              <a:defRPr sz="2400">
                <a:solidFill>
                  <a:srgbClr val="7F7F7F"/>
                </a:solidFill>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6" name="Google Shape;216;p26"/>
          <p:cNvSpPr txBox="1">
            <a:spLocks noGrp="1"/>
          </p:cNvSpPr>
          <p:nvPr>
            <p:ph type="title"/>
          </p:nvPr>
        </p:nvSpPr>
        <p:spPr>
          <a:xfrm>
            <a:off x="590083" y="46038"/>
            <a:ext cx="101331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7F7F7F"/>
              </a:buClr>
              <a:buSzPts val="4400"/>
              <a:buFont typeface="Arial"/>
              <a:buNone/>
              <a:defRPr>
                <a:solidFill>
                  <a:srgbClr val="7F7F7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example">
  <p:cSld name="Content example">
    <p:spTree>
      <p:nvGrpSpPr>
        <p:cNvPr id="1" name="Shape 217"/>
        <p:cNvGrpSpPr/>
        <p:nvPr/>
      </p:nvGrpSpPr>
      <p:grpSpPr>
        <a:xfrm>
          <a:off x="0" y="0"/>
          <a:ext cx="0" cy="0"/>
          <a:chOff x="0" y="0"/>
          <a:chExt cx="0" cy="0"/>
        </a:xfrm>
      </p:grpSpPr>
      <p:sp>
        <p:nvSpPr>
          <p:cNvPr id="218" name="Google Shape;218;p27"/>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27"/>
          <p:cNvSpPr txBox="1">
            <a:spLocks noGrp="1"/>
          </p:cNvSpPr>
          <p:nvPr>
            <p:ph type="body" idx="1"/>
          </p:nvPr>
        </p:nvSpPr>
        <p:spPr>
          <a:xfrm>
            <a:off x="609600" y="1143000"/>
            <a:ext cx="7923300" cy="5029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2" name="Google Shape;222;p27"/>
          <p:cNvSpPr txBox="1">
            <a:spLocks noGrp="1"/>
          </p:cNvSpPr>
          <p:nvPr>
            <p:ph type="body" idx="2"/>
          </p:nvPr>
        </p:nvSpPr>
        <p:spPr>
          <a:xfrm>
            <a:off x="8736012" y="1600202"/>
            <a:ext cx="2921100" cy="27432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3" name="Google Shape;223;p27"/>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002060"/>
              </a:buClr>
              <a:buSzPts val="4400"/>
              <a:buFont typeface="Arial"/>
              <a:buNone/>
              <a:defRPr>
                <a:solidFill>
                  <a:srgbClr val="00206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4" name="Google Shape;224;p27"/>
          <p:cNvSpPr/>
          <p:nvPr/>
        </p:nvSpPr>
        <p:spPr>
          <a:xfrm rot="10800000">
            <a:off x="10827811" y="35052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225" name="Google Shape;225;p27"/>
          <p:cNvSpPr/>
          <p:nvPr/>
        </p:nvSpPr>
        <p:spPr>
          <a:xfrm>
            <a:off x="8685212" y="15240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eferences">
  <p:cSld name="References">
    <p:spTree>
      <p:nvGrpSpPr>
        <p:cNvPr id="1" name="Shape 226"/>
        <p:cNvGrpSpPr/>
        <p:nvPr/>
      </p:nvGrpSpPr>
      <p:grpSpPr>
        <a:xfrm>
          <a:off x="0" y="0"/>
          <a:ext cx="0" cy="0"/>
          <a:chOff x="0" y="0"/>
          <a:chExt cx="0" cy="0"/>
        </a:xfrm>
      </p:grpSpPr>
      <p:sp>
        <p:nvSpPr>
          <p:cNvPr id="227" name="Google Shape;227;p28"/>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8" name="Google Shape;228;p28"/>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9" name="Google Shape;229;p28"/>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28"/>
          <p:cNvSpPr txBox="1">
            <a:spLocks noGrp="1"/>
          </p:cNvSpPr>
          <p:nvPr>
            <p:ph type="body" idx="1"/>
          </p:nvPr>
        </p:nvSpPr>
        <p:spPr>
          <a:xfrm>
            <a:off x="609600" y="1405601"/>
            <a:ext cx="7008900" cy="40047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rgbClr val="002855"/>
              </a:buClr>
              <a:buSzPts val="2800"/>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31" name="Google Shape;231;p28"/>
          <p:cNvSpPr txBox="1">
            <a:spLocks noGrp="1"/>
          </p:cNvSpPr>
          <p:nvPr>
            <p:ph type="body" idx="2"/>
          </p:nvPr>
        </p:nvSpPr>
        <p:spPr>
          <a:xfrm>
            <a:off x="7847012" y="1405602"/>
            <a:ext cx="3810000" cy="40047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32" name="Google Shape;232;p28"/>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33" name="Google Shape;233;p28"/>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234"/>
        <p:cNvGrpSpPr/>
        <p:nvPr/>
      </p:nvGrpSpPr>
      <p:grpSpPr>
        <a:xfrm>
          <a:off x="0" y="0"/>
          <a:ext cx="0" cy="0"/>
          <a:chOff x="0" y="0"/>
          <a:chExt cx="0" cy="0"/>
        </a:xfrm>
      </p:grpSpPr>
      <p:sp>
        <p:nvSpPr>
          <p:cNvPr id="235" name="Google Shape;235;p29"/>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6" name="Google Shape;236;p29"/>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29"/>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29"/>
          <p:cNvSpPr txBox="1">
            <a:spLocks noGrp="1"/>
          </p:cNvSpPr>
          <p:nvPr>
            <p:ph type="body" idx="1"/>
          </p:nvPr>
        </p:nvSpPr>
        <p:spPr>
          <a:xfrm>
            <a:off x="609600" y="1371600"/>
            <a:ext cx="7923300" cy="4572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39" name="Google Shape;239;p29"/>
          <p:cNvSpPr txBox="1">
            <a:spLocks noGrp="1"/>
          </p:cNvSpPr>
          <p:nvPr>
            <p:ph type="body" idx="2"/>
          </p:nvPr>
        </p:nvSpPr>
        <p:spPr>
          <a:xfrm>
            <a:off x="8913812" y="1524000"/>
            <a:ext cx="2514600" cy="28194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40" name="Google Shape;240;p29"/>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41" name="Google Shape;241;p29"/>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9"/>
          <p:cNvSpPr/>
          <p:nvPr/>
        </p:nvSpPr>
        <p:spPr>
          <a:xfrm rot="10800000">
            <a:off x="10794159" y="36957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243" name="Google Shape;243;p29"/>
          <p:cNvSpPr/>
          <p:nvPr/>
        </p:nvSpPr>
        <p:spPr>
          <a:xfrm>
            <a:off x="8751966" y="13335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Blank - Gold Right">
  <p:cSld name="1_Blank - Gold Right">
    <p:spTree>
      <p:nvGrpSpPr>
        <p:cNvPr id="1" name="Shape 244"/>
        <p:cNvGrpSpPr/>
        <p:nvPr/>
      </p:nvGrpSpPr>
      <p:grpSpPr>
        <a:xfrm>
          <a:off x="0" y="0"/>
          <a:ext cx="0" cy="0"/>
          <a:chOff x="0" y="0"/>
          <a:chExt cx="0" cy="0"/>
        </a:xfrm>
      </p:grpSpPr>
      <p:sp>
        <p:nvSpPr>
          <p:cNvPr id="245" name="Google Shape;245;p30"/>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6" name="Google Shape;246;p30"/>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7" name="Google Shape;247;p30"/>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30"/>
          <p:cNvSpPr/>
          <p:nvPr/>
        </p:nvSpPr>
        <p:spPr>
          <a:xfrm>
            <a:off x="-8214" y="0"/>
            <a:ext cx="12197100" cy="68580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pic>
        <p:nvPicPr>
          <p:cNvPr id="249" name="Google Shape;249;p30"/>
          <p:cNvPicPr preferRelativeResize="0"/>
          <p:nvPr/>
        </p:nvPicPr>
        <p:blipFill rotWithShape="1">
          <a:blip r:embed="rId2">
            <a:alphaModFix/>
          </a:blip>
          <a:srcRect/>
          <a:stretch/>
        </p:blipFill>
        <p:spPr>
          <a:xfrm>
            <a:off x="10209212" y="4997126"/>
            <a:ext cx="1674814" cy="1497336"/>
          </a:xfrm>
          <a:prstGeom prst="rect">
            <a:avLst/>
          </a:prstGeom>
          <a:noFill/>
          <a:ln>
            <a:noFill/>
          </a:ln>
        </p:spPr>
      </p:pic>
      <p:sp>
        <p:nvSpPr>
          <p:cNvPr id="250" name="Google Shape;250;p30"/>
          <p:cNvSpPr txBox="1"/>
          <p:nvPr/>
        </p:nvSpPr>
        <p:spPr>
          <a:xfrm>
            <a:off x="5180012" y="228600"/>
            <a:ext cx="21612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a:solidFill>
                  <a:schemeClr val="lt1"/>
                </a:solidFill>
                <a:latin typeface="Calibri"/>
                <a:ea typeface="Calibri"/>
                <a:cs typeface="Calibri"/>
                <a:sym typeface="Calibri"/>
              </a:rPr>
              <a:t>Thanks</a:t>
            </a:r>
            <a:endParaRPr/>
          </a:p>
        </p:txBody>
      </p:sp>
      <p:sp>
        <p:nvSpPr>
          <p:cNvPr id="251" name="Google Shape;251;p30"/>
          <p:cNvSpPr txBox="1">
            <a:spLocks noGrp="1"/>
          </p:cNvSpPr>
          <p:nvPr>
            <p:ph type="body" idx="1"/>
          </p:nvPr>
        </p:nvSpPr>
        <p:spPr>
          <a:xfrm>
            <a:off x="218587" y="1172307"/>
            <a:ext cx="11970300" cy="5351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lt1"/>
              </a:buClr>
              <a:buSzPts val="2400"/>
              <a:buFont typeface="Arial"/>
              <a:buChar char="•"/>
              <a:defRPr sz="2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1_Break Slide">
  <p:cSld name="1_Break Slide">
    <p:spTree>
      <p:nvGrpSpPr>
        <p:cNvPr id="1" name="Shape 252"/>
        <p:cNvGrpSpPr/>
        <p:nvPr/>
      </p:nvGrpSpPr>
      <p:grpSpPr>
        <a:xfrm>
          <a:off x="0" y="0"/>
          <a:ext cx="0" cy="0"/>
          <a:chOff x="0" y="0"/>
          <a:chExt cx="0" cy="0"/>
        </a:xfrm>
      </p:grpSpPr>
      <p:sp>
        <p:nvSpPr>
          <p:cNvPr id="253" name="Google Shape;253;p31"/>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4" name="Google Shape;254;p31"/>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5" name="Google Shape;255;p31"/>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31"/>
          <p:cNvSpPr/>
          <p:nvPr/>
        </p:nvSpPr>
        <p:spPr>
          <a:xfrm>
            <a:off x="-8214" y="0"/>
            <a:ext cx="12197100" cy="68580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57" name="Google Shape;257;p31"/>
          <p:cNvSpPr txBox="1"/>
          <p:nvPr/>
        </p:nvSpPr>
        <p:spPr>
          <a:xfrm>
            <a:off x="2644633" y="3689350"/>
            <a:ext cx="28431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609601" y="274638"/>
            <a:ext cx="101330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609601" y="1600201"/>
            <a:ext cx="10133012" cy="42672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rgbClr val="002855"/>
              </a:buClr>
              <a:buSzPts val="3200"/>
              <a:buChar char="•"/>
              <a:defRPr>
                <a:latin typeface="Arial"/>
                <a:ea typeface="Arial"/>
                <a:cs typeface="Arial"/>
                <a:sym typeface="Arial"/>
              </a:defRPr>
            </a:lvl1pPr>
            <a:lvl2pPr marL="914400" lvl="1" indent="-406400" algn="l">
              <a:lnSpc>
                <a:spcPct val="100000"/>
              </a:lnSpc>
              <a:spcBef>
                <a:spcPts val="560"/>
              </a:spcBef>
              <a:spcAft>
                <a:spcPts val="0"/>
              </a:spcAft>
              <a:buClr>
                <a:srgbClr val="002855"/>
              </a:buClr>
              <a:buSzPts val="2800"/>
              <a:buChar char="–"/>
              <a:defRPr>
                <a:latin typeface="Arial"/>
                <a:ea typeface="Arial"/>
                <a:cs typeface="Arial"/>
                <a:sym typeface="Arial"/>
              </a:defRPr>
            </a:lvl2pPr>
            <a:lvl3pPr marL="1371600" lvl="2" indent="-342900" algn="l">
              <a:lnSpc>
                <a:spcPct val="100000"/>
              </a:lnSpc>
              <a:spcBef>
                <a:spcPts val="360"/>
              </a:spcBef>
              <a:spcAft>
                <a:spcPts val="0"/>
              </a:spcAft>
              <a:buClr>
                <a:srgbClr val="002855"/>
              </a:buClr>
              <a:buSzPts val="1800"/>
              <a:buChar char="•"/>
              <a:defRPr>
                <a:latin typeface="Arial"/>
                <a:ea typeface="Arial"/>
                <a:cs typeface="Arial"/>
                <a:sym typeface="Arial"/>
              </a:defRPr>
            </a:lvl3pPr>
            <a:lvl4pPr marL="1828800" lvl="3" indent="-342900" algn="l">
              <a:lnSpc>
                <a:spcPct val="100000"/>
              </a:lnSpc>
              <a:spcBef>
                <a:spcPts val="360"/>
              </a:spcBef>
              <a:spcAft>
                <a:spcPts val="0"/>
              </a:spcAft>
              <a:buClr>
                <a:srgbClr val="002855"/>
              </a:buClr>
              <a:buSzPts val="1800"/>
              <a:buChar char="–"/>
              <a:defRPr>
                <a:latin typeface="Arial"/>
                <a:ea typeface="Arial"/>
                <a:cs typeface="Arial"/>
                <a:sym typeface="Arial"/>
              </a:defRPr>
            </a:lvl4pPr>
            <a:lvl5pPr marL="2286000" lvl="4" indent="-342900" algn="l">
              <a:lnSpc>
                <a:spcPct val="100000"/>
              </a:lnSpc>
              <a:spcBef>
                <a:spcPts val="360"/>
              </a:spcBef>
              <a:spcAft>
                <a:spcPts val="0"/>
              </a:spcAft>
              <a:buClr>
                <a:srgbClr val="002855"/>
              </a:buClr>
              <a:buSzPts val="1800"/>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atin typeface="Arial"/>
                <a:ea typeface="Arial"/>
                <a:cs typeface="Arial"/>
                <a:sym typeface="Arial"/>
              </a:defRPr>
            </a:lvl6pPr>
            <a:lvl7pPr marL="3200400" lvl="6" indent="-342900" algn="l">
              <a:lnSpc>
                <a:spcPct val="100000"/>
              </a:lnSpc>
              <a:spcBef>
                <a:spcPts val="360"/>
              </a:spcBef>
              <a:spcAft>
                <a:spcPts val="0"/>
              </a:spcAft>
              <a:buClr>
                <a:schemeClr val="dk1"/>
              </a:buClr>
              <a:buSzPts val="1800"/>
              <a:buChar char="•"/>
              <a:defRPr>
                <a:latin typeface="Arial"/>
                <a:ea typeface="Arial"/>
                <a:cs typeface="Arial"/>
                <a:sym typeface="Arial"/>
              </a:defRPr>
            </a:lvl7pPr>
            <a:lvl8pPr marL="3657600" lvl="7" indent="-342900" algn="l">
              <a:lnSpc>
                <a:spcPct val="100000"/>
              </a:lnSpc>
              <a:spcBef>
                <a:spcPts val="360"/>
              </a:spcBef>
              <a:spcAft>
                <a:spcPts val="0"/>
              </a:spcAft>
              <a:buClr>
                <a:schemeClr val="dk1"/>
              </a:buClr>
              <a:buSzPts val="1800"/>
              <a:buChar char="•"/>
              <a:defRPr>
                <a:latin typeface="Arial"/>
                <a:ea typeface="Arial"/>
                <a:cs typeface="Arial"/>
                <a:sym typeface="Arial"/>
              </a:defRPr>
            </a:lvl8pPr>
            <a:lvl9pPr marL="4114800" lvl="8" indent="-342900" algn="l">
              <a:lnSpc>
                <a:spcPct val="100000"/>
              </a:lnSpc>
              <a:spcBef>
                <a:spcPts val="360"/>
              </a:spcBef>
              <a:spcAft>
                <a:spcPts val="0"/>
              </a:spcAft>
              <a:buClr>
                <a:schemeClr val="dk1"/>
              </a:buClr>
              <a:buSzPts val="1800"/>
              <a:buChar char="•"/>
              <a:defRPr>
                <a:latin typeface="Arial"/>
                <a:ea typeface="Arial"/>
                <a:cs typeface="Arial"/>
                <a:sym typeface="Arial"/>
              </a:defRPr>
            </a:lvl9pPr>
          </a:lstStyle>
          <a:p>
            <a:endParaRPr/>
          </a:p>
        </p:txBody>
      </p:sp>
      <p:sp>
        <p:nvSpPr>
          <p:cNvPr id="44" name="Google Shape;44;p5"/>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5027612" y="2133600"/>
            <a:ext cx="6248400" cy="16605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002855"/>
              </a:buClr>
              <a:buSzPts val="4400"/>
              <a:buFont typeface="Arial"/>
              <a:buNone/>
              <a:defRPr sz="4400" b="0" cap="none">
                <a:solidFill>
                  <a:srgbClr val="00285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2"/>
          <p:cNvSpPr txBox="1">
            <a:spLocks noGrp="1"/>
          </p:cNvSpPr>
          <p:nvPr>
            <p:ph type="body" idx="1"/>
          </p:nvPr>
        </p:nvSpPr>
        <p:spPr>
          <a:xfrm>
            <a:off x="5027612" y="3505200"/>
            <a:ext cx="6248400" cy="1828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888888"/>
              </a:buClr>
              <a:buSzPts val="2800"/>
              <a:buNone/>
              <a:defRPr sz="28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61" name="Google Shape;261;p32"/>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2" name="Google Shape;262;p32"/>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3" name="Google Shape;263;p32"/>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4" name="Google Shape;264;p32"/>
          <p:cNvPicPr preferRelativeResize="0"/>
          <p:nvPr/>
        </p:nvPicPr>
        <p:blipFill rotWithShape="1">
          <a:blip r:embed="rId2">
            <a:alphaModFix/>
          </a:blip>
          <a:srcRect/>
          <a:stretch/>
        </p:blipFill>
        <p:spPr>
          <a:xfrm>
            <a:off x="10209212" y="5216530"/>
            <a:ext cx="1680897" cy="1498682"/>
          </a:xfrm>
          <a:prstGeom prst="rect">
            <a:avLst/>
          </a:prstGeom>
          <a:noFill/>
          <a:ln>
            <a:noFill/>
          </a:ln>
        </p:spPr>
      </p:pic>
      <p:sp>
        <p:nvSpPr>
          <p:cNvPr id="265" name="Google Shape;265;p32"/>
          <p:cNvSpPr txBox="1">
            <a:spLocks noGrp="1"/>
          </p:cNvSpPr>
          <p:nvPr>
            <p:ph type="body" idx="2"/>
          </p:nvPr>
        </p:nvSpPr>
        <p:spPr>
          <a:xfrm>
            <a:off x="684212" y="838200"/>
            <a:ext cx="3810000" cy="4495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49" name="Google Shape;49;p6"/>
          <p:cNvSpPr txBox="1">
            <a:spLocks noGrp="1"/>
          </p:cNvSpPr>
          <p:nvPr>
            <p:ph type="title"/>
          </p:nvPr>
        </p:nvSpPr>
        <p:spPr>
          <a:xfrm>
            <a:off x="5332412" y="3048000"/>
            <a:ext cx="6248400" cy="136207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400"/>
              <a:buFont typeface="Proxima Nova"/>
              <a:buNone/>
              <a:defRPr sz="44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p:nvPr/>
        </p:nvSpPr>
        <p:spPr>
          <a:xfrm>
            <a:off x="9828212" y="5791200"/>
            <a:ext cx="2209800" cy="9302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53" name="Google Shape;53;p6"/>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6"/>
          <p:cNvSpPr txBox="1">
            <a:spLocks noGrp="1"/>
          </p:cNvSpPr>
          <p:nvPr>
            <p:ph type="body" idx="1"/>
          </p:nvPr>
        </p:nvSpPr>
        <p:spPr>
          <a:xfrm>
            <a:off x="5332412" y="4419600"/>
            <a:ext cx="62484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rgbClr val="888888"/>
              </a:buClr>
              <a:buSzPts val="2800"/>
              <a:buNone/>
              <a:defRPr sz="28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 Image">
  <p:cSld name="Section Header + Image">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5332412" y="3048000"/>
            <a:ext cx="6248400" cy="136207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400"/>
              <a:buFont typeface="Proxima Nova"/>
              <a:buNone/>
              <a:defRPr sz="44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5332412" y="4419600"/>
            <a:ext cx="62484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chemeClr val="lt1"/>
              </a:buClr>
              <a:buSzPts val="2800"/>
              <a:buNone/>
              <a:defRPr sz="2800">
                <a:solidFill>
                  <a:schemeClr val="lt1"/>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58" name="Google Shape;58;p7"/>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ext + Image Gold">
  <p:cSld name="Text + Image Gold">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63" name="Google Shape;63;p8"/>
          <p:cNvSpPr txBox="1">
            <a:spLocks noGrp="1"/>
          </p:cNvSpPr>
          <p:nvPr>
            <p:ph type="title"/>
          </p:nvPr>
        </p:nvSpPr>
        <p:spPr>
          <a:xfrm>
            <a:off x="609601" y="274638"/>
            <a:ext cx="9980611"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body" idx="1"/>
          </p:nvPr>
        </p:nvSpPr>
        <p:spPr>
          <a:xfrm>
            <a:off x="609600" y="1600201"/>
            <a:ext cx="5408613" cy="40050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vl1pPr>
            <a:lvl2pPr marL="914400" lvl="1" indent="-381000" algn="l">
              <a:lnSpc>
                <a:spcPct val="100000"/>
              </a:lnSpc>
              <a:spcBef>
                <a:spcPts val="480"/>
              </a:spcBef>
              <a:spcAft>
                <a:spcPts val="0"/>
              </a:spcAft>
              <a:buClr>
                <a:srgbClr val="002855"/>
              </a:buClr>
              <a:buSzPts val="2400"/>
              <a:buChar char="–"/>
              <a:defRPr sz="2400"/>
            </a:lvl2pPr>
            <a:lvl3pPr marL="1371600" lvl="2" indent="-355600" algn="l">
              <a:lnSpc>
                <a:spcPct val="100000"/>
              </a:lnSpc>
              <a:spcBef>
                <a:spcPts val="400"/>
              </a:spcBef>
              <a:spcAft>
                <a:spcPts val="0"/>
              </a:spcAft>
              <a:buClr>
                <a:srgbClr val="002855"/>
              </a:buClr>
              <a:buSzPts val="2000"/>
              <a:buChar char="•"/>
              <a:defRPr sz="2000"/>
            </a:lvl3pPr>
            <a:lvl4pPr marL="1828800" lvl="3" indent="-342900" algn="l">
              <a:lnSpc>
                <a:spcPct val="100000"/>
              </a:lnSpc>
              <a:spcBef>
                <a:spcPts val="360"/>
              </a:spcBef>
              <a:spcAft>
                <a:spcPts val="0"/>
              </a:spcAft>
              <a:buClr>
                <a:srgbClr val="002855"/>
              </a:buClr>
              <a:buSzPts val="1800"/>
              <a:buChar char="–"/>
              <a:defRPr sz="1800"/>
            </a:lvl4pPr>
            <a:lvl5pPr marL="2286000" lvl="4" indent="-342900" algn="l">
              <a:lnSpc>
                <a:spcPct val="100000"/>
              </a:lnSpc>
              <a:spcBef>
                <a:spcPts val="360"/>
              </a:spcBef>
              <a:spcAft>
                <a:spcPts val="0"/>
              </a:spcAft>
              <a:buClr>
                <a:srgbClr val="002855"/>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5" name="Google Shape;65;p8"/>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609600"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ext + Image Blue">
  <p:cSld name="1_Text + Image Blue">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a:stretch/>
        </p:blipFill>
        <p:spPr>
          <a:xfrm flipH="1">
            <a:off x="0" y="0"/>
            <a:ext cx="12192002" cy="6858000"/>
          </a:xfrm>
          <a:prstGeom prst="rect">
            <a:avLst/>
          </a:prstGeom>
          <a:noFill/>
          <a:ln>
            <a:noFill/>
          </a:ln>
        </p:spPr>
      </p:pic>
      <p:sp>
        <p:nvSpPr>
          <p:cNvPr id="71" name="Google Shape;71;p9"/>
          <p:cNvSpPr txBox="1">
            <a:spLocks noGrp="1"/>
          </p:cNvSpPr>
          <p:nvPr>
            <p:ph type="title"/>
          </p:nvPr>
        </p:nvSpPr>
        <p:spPr>
          <a:xfrm>
            <a:off x="1522411" y="274638"/>
            <a:ext cx="9067801"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3809999" y="1660652"/>
            <a:ext cx="5408613" cy="404164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vl1pPr>
            <a:lvl2pPr marL="914400" lvl="1" indent="-381000" algn="l">
              <a:lnSpc>
                <a:spcPct val="100000"/>
              </a:lnSpc>
              <a:spcBef>
                <a:spcPts val="480"/>
              </a:spcBef>
              <a:spcAft>
                <a:spcPts val="0"/>
              </a:spcAft>
              <a:buClr>
                <a:srgbClr val="002855"/>
              </a:buClr>
              <a:buSzPts val="2400"/>
              <a:buChar char="–"/>
              <a:defRPr sz="2400"/>
            </a:lvl2pPr>
            <a:lvl3pPr marL="1371600" lvl="2" indent="-355600" algn="l">
              <a:lnSpc>
                <a:spcPct val="100000"/>
              </a:lnSpc>
              <a:spcBef>
                <a:spcPts val="400"/>
              </a:spcBef>
              <a:spcAft>
                <a:spcPts val="0"/>
              </a:spcAft>
              <a:buClr>
                <a:srgbClr val="002855"/>
              </a:buClr>
              <a:buSzPts val="2000"/>
              <a:buChar char="•"/>
              <a:defRPr sz="2000"/>
            </a:lvl3pPr>
            <a:lvl4pPr marL="1828800" lvl="3" indent="-342900" algn="l">
              <a:lnSpc>
                <a:spcPct val="100000"/>
              </a:lnSpc>
              <a:spcBef>
                <a:spcPts val="360"/>
              </a:spcBef>
              <a:spcAft>
                <a:spcPts val="0"/>
              </a:spcAft>
              <a:buClr>
                <a:srgbClr val="002855"/>
              </a:buClr>
              <a:buSzPts val="1800"/>
              <a:buChar char="–"/>
              <a:defRPr sz="1800"/>
            </a:lvl4pPr>
            <a:lvl5pPr marL="2286000" lvl="4" indent="-342900" algn="l">
              <a:lnSpc>
                <a:spcPct val="100000"/>
              </a:lnSpc>
              <a:spcBef>
                <a:spcPts val="360"/>
              </a:spcBef>
              <a:spcAft>
                <a:spcPts val="0"/>
              </a:spcAft>
              <a:buClr>
                <a:srgbClr val="002855"/>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3" name="Google Shape;73;p9"/>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9"/>
          <p:cNvSpPr/>
          <p:nvPr/>
        </p:nvSpPr>
        <p:spPr>
          <a:xfrm>
            <a:off x="9218612"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 Gold">
  <p:cSld name="Quote Gold">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79" name="Google Shape;79;p10"/>
          <p:cNvSpPr txBox="1">
            <a:spLocks noGrp="1"/>
          </p:cNvSpPr>
          <p:nvPr>
            <p:ph type="ctrTitle"/>
          </p:nvPr>
        </p:nvSpPr>
        <p:spPr>
          <a:xfrm>
            <a:off x="915988" y="2185416"/>
            <a:ext cx="10360025"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02855"/>
              </a:buClr>
              <a:buSzPts val="4400"/>
              <a:buFont typeface="Proxima Nova"/>
              <a:buNone/>
              <a:defRPr sz="4400">
                <a:solidFill>
                  <a:srgbClr val="00285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subTitle" idx="1"/>
          </p:nvPr>
        </p:nvSpPr>
        <p:spPr>
          <a:xfrm>
            <a:off x="608012" y="5867400"/>
            <a:ext cx="8531225" cy="4572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chemeClr val="lt1"/>
              </a:buClr>
              <a:buSzPts val="2000"/>
              <a:buNone/>
              <a:defRPr sz="2000">
                <a:solidFill>
                  <a:schemeClr val="lt1"/>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81" name="Google Shape;81;p10"/>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0"/>
          <p:cNvSpPr/>
          <p:nvPr/>
        </p:nvSpPr>
        <p:spPr>
          <a:xfrm>
            <a:off x="9599612" y="5943600"/>
            <a:ext cx="2436812" cy="762000"/>
          </a:xfrm>
          <a:prstGeom prst="rect">
            <a:avLst/>
          </a:prstGeom>
          <a:solidFill>
            <a:srgbClr val="DAAA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 Image">
  <p:cSld name="Quote + Image">
    <p:spTree>
      <p:nvGrpSpPr>
        <p:cNvPr id="1" name="Shape 85"/>
        <p:cNvGrpSpPr/>
        <p:nvPr/>
      </p:nvGrpSpPr>
      <p:grpSpPr>
        <a:xfrm>
          <a:off x="0" y="0"/>
          <a:ext cx="0" cy="0"/>
          <a:chOff x="0" y="0"/>
          <a:chExt cx="0" cy="0"/>
        </a:xfrm>
      </p:grpSpPr>
      <p:sp>
        <p:nvSpPr>
          <p:cNvPr id="86" name="Google Shape;86;p11"/>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1"/>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8">
            <a:alphaModFix/>
          </a:blip>
          <a:srcRect/>
          <a:stretch/>
        </p:blipFill>
        <p:spPr>
          <a:xfrm>
            <a:off x="0" y="0"/>
            <a:ext cx="12192002" cy="6858000"/>
          </a:xfrm>
          <a:prstGeom prst="rect">
            <a:avLst/>
          </a:prstGeom>
          <a:noFill/>
          <a:ln>
            <a:noFill/>
          </a:ln>
        </p:spPr>
      </p:pic>
      <p:sp>
        <p:nvSpPr>
          <p:cNvPr id="11" name="Google Shape;11;p1"/>
          <p:cNvSpPr txBox="1">
            <a:spLocks noGrp="1"/>
          </p:cNvSpPr>
          <p:nvPr>
            <p:ph type="title"/>
          </p:nvPr>
        </p:nvSpPr>
        <p:spPr>
          <a:xfrm>
            <a:off x="609600" y="274638"/>
            <a:ext cx="10969625"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2855"/>
              </a:buClr>
              <a:buSzPts val="4400"/>
              <a:buFont typeface="Proxima Nova"/>
              <a:buNone/>
              <a:defRPr sz="4400" b="0" i="0" u="none" strike="noStrike" cap="none">
                <a:solidFill>
                  <a:srgbClr val="00285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9pPr>
          </a:lstStyle>
          <a:p>
            <a:endParaRPr/>
          </a:p>
        </p:txBody>
      </p:sp>
      <p:sp>
        <p:nvSpPr>
          <p:cNvPr id="13" name="Google Shape;13;p1"/>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531812" y="5562600"/>
            <a:ext cx="2514600" cy="99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15" name="Google Shape;15;p1"/>
          <p:cNvSpPr txBox="1">
            <a:spLocks noGrp="1"/>
          </p:cNvSpPr>
          <p:nvPr>
            <p:ph type="body" idx="1"/>
          </p:nvPr>
        </p:nvSpPr>
        <p:spPr>
          <a:xfrm>
            <a:off x="609600" y="1600200"/>
            <a:ext cx="1096962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rgbClr val="002855"/>
              </a:buClr>
              <a:buSzPts val="3200"/>
              <a:buFont typeface="Arial"/>
              <a:buChar char="•"/>
              <a:defRPr sz="3200" b="0" i="0" u="none" strike="noStrike" cap="none">
                <a:solidFill>
                  <a:srgbClr val="002855"/>
                </a:solidFill>
                <a:latin typeface="Proxima Nova"/>
                <a:ea typeface="Proxima Nova"/>
                <a:cs typeface="Proxima Nova"/>
                <a:sym typeface="Proxima Nova"/>
              </a:defRPr>
            </a:lvl1pPr>
            <a:lvl2pPr marL="914400" marR="0" lvl="1"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Proxima Nova"/>
                <a:ea typeface="Proxima Nova"/>
                <a:cs typeface="Proxima Nova"/>
                <a:sym typeface="Proxima Nova"/>
              </a:defRPr>
            </a:lvl2pPr>
            <a:lvl3pPr marL="1371600" marR="0" lvl="2"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Proxima Nova"/>
                <a:ea typeface="Proxima Nova"/>
                <a:cs typeface="Proxima Nova"/>
                <a:sym typeface="Proxima Nova"/>
              </a:defRPr>
            </a:lvl3pPr>
            <a:lvl4pPr marL="1828800" marR="0" lvl="3"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Proxima Nova"/>
                <a:ea typeface="Proxima Nova"/>
                <a:cs typeface="Proxima Nova"/>
                <a:sym typeface="Proxima Nova"/>
              </a:defRPr>
            </a:lvl4pPr>
            <a:lvl5pPr marL="2286000" marR="0" lvl="4"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Proxima Nova"/>
                <a:ea typeface="Proxima Nova"/>
                <a:cs typeface="Proxima Nova"/>
                <a:sym typeface="Proxima Nov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9pPr>
          </a:lstStyle>
          <a:p>
            <a:endParaRPr/>
          </a:p>
        </p:txBody>
      </p:sp>
      <p:sp>
        <p:nvSpPr>
          <p:cNvPr id="16" name="Google Shape;16;p1"/>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609600" y="1600200"/>
            <a:ext cx="109695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002855"/>
              </a:buClr>
              <a:buSzPts val="3200"/>
              <a:buFont typeface="Arial"/>
              <a:buChar char="•"/>
              <a:defRPr sz="3200" b="0" i="0" u="none" strike="noStrike" cap="none">
                <a:solidFill>
                  <a:srgbClr val="002855"/>
                </a:solidFill>
                <a:latin typeface="Arial"/>
                <a:ea typeface="Arial"/>
                <a:cs typeface="Arial"/>
                <a:sym typeface="Arial"/>
              </a:defRPr>
            </a:lvl1pPr>
            <a:lvl2pPr marL="914400" marR="0" lvl="1" indent="-406400" algn="l" rtl="0">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2pPr>
            <a:lvl3pPr marL="1371600" marR="0" lvl="2" indent="-381000" algn="l" rtl="0">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3pPr>
            <a:lvl4pPr marL="1828800" marR="0" lvl="3" indent="-355600" algn="l" rtl="0">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4pPr>
            <a:lvl5pPr marL="2286000" marR="0" lvl="4" indent="-355600" algn="l" rtl="0">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Google Shape;130;p18"/>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131" name="Google Shape;131;p18"/>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132" name="Google Shape;132;p18"/>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3" name="Google Shape;133;p18"/>
          <p:cNvPicPr preferRelativeResize="0"/>
          <p:nvPr/>
        </p:nvPicPr>
        <p:blipFill rotWithShape="1">
          <a:blip r:embed="rId16">
            <a:alphaModFix/>
          </a:blip>
          <a:srcRect t="48514"/>
          <a:stretch/>
        </p:blipFill>
        <p:spPr>
          <a:xfrm>
            <a:off x="10209212" y="5943600"/>
            <a:ext cx="1680897" cy="771612"/>
          </a:xfrm>
          <a:prstGeom prst="rect">
            <a:avLst/>
          </a:prstGeom>
          <a:noFill/>
          <a:ln>
            <a:noFill/>
          </a:ln>
        </p:spPr>
      </p:pic>
      <p:sp>
        <p:nvSpPr>
          <p:cNvPr id="134" name="Google Shape;134;p18"/>
          <p:cNvSpPr/>
          <p:nvPr/>
        </p:nvSpPr>
        <p:spPr>
          <a:xfrm>
            <a:off x="-8225" y="-6275"/>
            <a:ext cx="12247500" cy="102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35" name="Google Shape;135;p18"/>
          <p:cNvSpPr txBox="1">
            <a:spLocks noGrp="1"/>
          </p:cNvSpPr>
          <p:nvPr>
            <p:ph type="title"/>
          </p:nvPr>
        </p:nvSpPr>
        <p:spPr>
          <a:xfrm>
            <a:off x="609625" y="85397"/>
            <a:ext cx="10969500" cy="8736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rtl="0">
              <a:spcBef>
                <a:spcPts val="0"/>
              </a:spcBef>
              <a:spcAft>
                <a:spcPts val="0"/>
              </a:spcAft>
              <a:buClr>
                <a:srgbClr val="FFFFFF"/>
              </a:buClr>
              <a:buSzPts val="1400"/>
              <a:buNone/>
              <a:defRPr sz="1800">
                <a:solidFill>
                  <a:srgbClr val="FFFFFF"/>
                </a:solidFill>
              </a:defRPr>
            </a:lvl2pPr>
            <a:lvl3pPr lvl="2" rtl="0">
              <a:spcBef>
                <a:spcPts val="0"/>
              </a:spcBef>
              <a:spcAft>
                <a:spcPts val="0"/>
              </a:spcAft>
              <a:buClr>
                <a:srgbClr val="FFFFFF"/>
              </a:buClr>
              <a:buSzPts val="1400"/>
              <a:buNone/>
              <a:defRPr sz="1800">
                <a:solidFill>
                  <a:srgbClr val="FFFFFF"/>
                </a:solidFill>
              </a:defRPr>
            </a:lvl3pPr>
            <a:lvl4pPr lvl="3" rtl="0">
              <a:spcBef>
                <a:spcPts val="0"/>
              </a:spcBef>
              <a:spcAft>
                <a:spcPts val="0"/>
              </a:spcAft>
              <a:buClr>
                <a:srgbClr val="FFFFFF"/>
              </a:buClr>
              <a:buSzPts val="1400"/>
              <a:buNone/>
              <a:defRPr sz="1800">
                <a:solidFill>
                  <a:srgbClr val="FFFFFF"/>
                </a:solidFill>
              </a:defRPr>
            </a:lvl4pPr>
            <a:lvl5pPr lvl="4" rtl="0">
              <a:spcBef>
                <a:spcPts val="0"/>
              </a:spcBef>
              <a:spcAft>
                <a:spcPts val="0"/>
              </a:spcAft>
              <a:buClr>
                <a:srgbClr val="FFFFFF"/>
              </a:buClr>
              <a:buSzPts val="1400"/>
              <a:buNone/>
              <a:defRPr sz="1800">
                <a:solidFill>
                  <a:srgbClr val="FFFFFF"/>
                </a:solidFill>
              </a:defRPr>
            </a:lvl5pPr>
            <a:lvl6pPr lvl="5" rtl="0">
              <a:spcBef>
                <a:spcPts val="0"/>
              </a:spcBef>
              <a:spcAft>
                <a:spcPts val="0"/>
              </a:spcAft>
              <a:buClr>
                <a:srgbClr val="FFFFFF"/>
              </a:buClr>
              <a:buSzPts val="1400"/>
              <a:buNone/>
              <a:defRPr sz="1800">
                <a:solidFill>
                  <a:srgbClr val="FFFFFF"/>
                </a:solidFill>
              </a:defRPr>
            </a:lvl6pPr>
            <a:lvl7pPr lvl="6" rtl="0">
              <a:spcBef>
                <a:spcPts val="0"/>
              </a:spcBef>
              <a:spcAft>
                <a:spcPts val="0"/>
              </a:spcAft>
              <a:buClr>
                <a:srgbClr val="FFFFFF"/>
              </a:buClr>
              <a:buSzPts val="1400"/>
              <a:buNone/>
              <a:defRPr sz="1800">
                <a:solidFill>
                  <a:srgbClr val="FFFFFF"/>
                </a:solidFill>
              </a:defRPr>
            </a:lvl7pPr>
            <a:lvl8pPr lvl="7" rtl="0">
              <a:spcBef>
                <a:spcPts val="0"/>
              </a:spcBef>
              <a:spcAft>
                <a:spcPts val="0"/>
              </a:spcAft>
              <a:buClr>
                <a:srgbClr val="FFFFFF"/>
              </a:buClr>
              <a:buSzPts val="1400"/>
              <a:buNone/>
              <a:defRPr sz="1800">
                <a:solidFill>
                  <a:srgbClr val="FFFFFF"/>
                </a:solidFill>
              </a:defRPr>
            </a:lvl8pPr>
            <a:lvl9pPr lvl="8" rtl="0">
              <a:spcBef>
                <a:spcPts val="0"/>
              </a:spcBef>
              <a:spcAft>
                <a:spcPts val="0"/>
              </a:spcAft>
              <a:buClr>
                <a:srgbClr val="FFFFFF"/>
              </a:buClr>
              <a:buSzPts val="1400"/>
              <a:buNone/>
              <a:defRPr sz="18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a:stretch/>
        </p:blipFill>
        <p:spPr>
          <a:xfrm>
            <a:off x="223264" y="178906"/>
            <a:ext cx="4774403" cy="1421294"/>
          </a:xfrm>
          <a:prstGeom prst="rect">
            <a:avLst/>
          </a:prstGeom>
          <a:noFill/>
          <a:ln>
            <a:noFill/>
          </a:ln>
        </p:spPr>
      </p:pic>
      <p:sp>
        <p:nvSpPr>
          <p:cNvPr id="272" name="Google Shape;272;p33"/>
          <p:cNvSpPr txBox="1"/>
          <p:nvPr/>
        </p:nvSpPr>
        <p:spPr>
          <a:xfrm>
            <a:off x="1247111" y="2567100"/>
            <a:ext cx="8692500"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3400" b="1" i="0" u="none" strike="noStrike" cap="none" dirty="0">
                <a:solidFill>
                  <a:schemeClr val="dk2"/>
                </a:solidFill>
              </a:rPr>
              <a:t>Introduction to Databases </a:t>
            </a:r>
          </a:p>
          <a:p>
            <a:pPr marL="0" marR="0" lvl="0" indent="0" algn="ctr" rtl="0">
              <a:lnSpc>
                <a:spcPct val="100000"/>
              </a:lnSpc>
              <a:spcBef>
                <a:spcPts val="0"/>
              </a:spcBef>
              <a:spcAft>
                <a:spcPts val="0"/>
              </a:spcAft>
              <a:buClr>
                <a:srgbClr val="000000"/>
              </a:buClr>
              <a:buSzPts val="2800"/>
              <a:buFont typeface="Arial"/>
              <a:buNone/>
            </a:pPr>
            <a:r>
              <a:rPr lang="en-US" sz="3400" b="1" i="0" u="none" strike="noStrike" cap="none" dirty="0">
                <a:solidFill>
                  <a:schemeClr val="dk2"/>
                </a:solidFill>
              </a:rPr>
              <a:t>and Data Storage Technologies</a:t>
            </a:r>
            <a:endParaRPr sz="3400" i="1" u="none" strike="noStrike" cap="none" dirty="0">
              <a:solidFill>
                <a:schemeClr val="dk2"/>
              </a:solidFill>
            </a:endParaRPr>
          </a:p>
          <a:p>
            <a:pPr marL="0" marR="0" lvl="0" indent="0" algn="l" rtl="0">
              <a:lnSpc>
                <a:spcPct val="100000"/>
              </a:lnSpc>
              <a:spcBef>
                <a:spcPts val="0"/>
              </a:spcBef>
              <a:spcAft>
                <a:spcPts val="0"/>
              </a:spcAft>
              <a:buClr>
                <a:srgbClr val="000000"/>
              </a:buClr>
              <a:buSzPts val="1600"/>
              <a:buFont typeface="Arial"/>
              <a:buNone/>
            </a:pPr>
            <a:endParaRPr sz="2200" i="0" u="none" strike="noStrike" cap="none" dirty="0">
              <a:solidFill>
                <a:schemeClr val="dk2"/>
              </a:solidFill>
            </a:endParaRPr>
          </a:p>
        </p:txBody>
      </p:sp>
      <p:sp>
        <p:nvSpPr>
          <p:cNvPr id="273" name="Google Shape;273;p33"/>
          <p:cNvSpPr txBox="1"/>
          <p:nvPr/>
        </p:nvSpPr>
        <p:spPr>
          <a:xfrm>
            <a:off x="1247105" y="3658424"/>
            <a:ext cx="8492400" cy="16161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100000"/>
              </a:lnSpc>
              <a:spcBef>
                <a:spcPts val="0"/>
              </a:spcBef>
              <a:spcAft>
                <a:spcPts val="0"/>
              </a:spcAft>
              <a:buClr>
                <a:srgbClr val="002855"/>
              </a:buClr>
              <a:buSzPts val="1960"/>
              <a:buFont typeface="Arial"/>
              <a:buNone/>
            </a:pPr>
            <a:r>
              <a:rPr lang="en-US" sz="2260" i="0" u="none" strike="noStrike" cap="none" dirty="0">
                <a:solidFill>
                  <a:srgbClr val="002855"/>
                </a:solidFill>
              </a:rPr>
              <a:t>April 7, 2021</a:t>
            </a:r>
            <a:endParaRPr sz="1700" i="0" u="none" strike="noStrike" cap="none" dirty="0">
              <a:solidFill>
                <a:srgbClr val="000000"/>
              </a:solidFill>
            </a:endParaRPr>
          </a:p>
          <a:p>
            <a:pPr marL="0" marR="0" lvl="0" indent="0" algn="ctr" rtl="0">
              <a:lnSpc>
                <a:spcPct val="100000"/>
              </a:lnSpc>
              <a:spcBef>
                <a:spcPts val="392"/>
              </a:spcBef>
              <a:spcAft>
                <a:spcPts val="0"/>
              </a:spcAft>
              <a:buClr>
                <a:srgbClr val="002855"/>
              </a:buClr>
              <a:buSzPts val="1960"/>
              <a:buFont typeface="Arial"/>
              <a:buNone/>
            </a:pPr>
            <a:endParaRPr sz="2260" i="0" u="none" strike="noStrike" cap="none" dirty="0">
              <a:solidFill>
                <a:srgbClr val="002855"/>
              </a:solidFill>
            </a:endParaRPr>
          </a:p>
          <a:p>
            <a:pPr marL="0" marR="0" lvl="0" indent="0" algn="ctr" rtl="0">
              <a:lnSpc>
                <a:spcPct val="100000"/>
              </a:lnSpc>
              <a:spcBef>
                <a:spcPts val="392"/>
              </a:spcBef>
              <a:spcAft>
                <a:spcPts val="0"/>
              </a:spcAft>
              <a:buClr>
                <a:srgbClr val="002855"/>
              </a:buClr>
              <a:buSzPts val="1960"/>
              <a:buFont typeface="Arial"/>
              <a:buNone/>
            </a:pPr>
            <a:r>
              <a:rPr lang="en-US" sz="2260" i="0" u="none" strike="noStrike" cap="none" dirty="0">
                <a:solidFill>
                  <a:srgbClr val="002855"/>
                </a:solidFill>
              </a:rPr>
              <a:t>Dr. Carl Stahmer</a:t>
            </a:r>
          </a:p>
          <a:p>
            <a:pPr marL="0" marR="0" lvl="0" indent="0" algn="ctr" rtl="0">
              <a:lnSpc>
                <a:spcPct val="100000"/>
              </a:lnSpc>
              <a:spcBef>
                <a:spcPts val="392"/>
              </a:spcBef>
              <a:spcAft>
                <a:spcPts val="0"/>
              </a:spcAft>
              <a:buClr>
                <a:srgbClr val="002855"/>
              </a:buClr>
              <a:buSzPts val="1960"/>
              <a:buFont typeface="Arial"/>
              <a:buNone/>
            </a:pPr>
            <a:r>
              <a:rPr lang="en-US" sz="2260" dirty="0">
                <a:solidFill>
                  <a:srgbClr val="002855"/>
                </a:solidFill>
              </a:rPr>
              <a:t>Executive Director, UC Davis DataLab</a:t>
            </a:r>
            <a:endParaRPr sz="1700" i="0" u="none" strike="noStrike" cap="none"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Vocabulary:  Database</a:t>
            </a:r>
            <a:endParaRPr dirty="0"/>
          </a:p>
        </p:txBody>
      </p:sp>
      <p:sp>
        <p:nvSpPr>
          <p:cNvPr id="2" name="TextBox 1">
            <a:extLst>
              <a:ext uri="{FF2B5EF4-FFF2-40B4-BE49-F238E27FC236}">
                <a16:creationId xmlns:a16="http://schemas.microsoft.com/office/drawing/2014/main" id="{59730967-4CBC-B246-82D2-62FE7D573333}"/>
              </a:ext>
            </a:extLst>
          </p:cNvPr>
          <p:cNvSpPr txBox="1"/>
          <p:nvPr/>
        </p:nvSpPr>
        <p:spPr>
          <a:xfrm>
            <a:off x="357353" y="1404198"/>
            <a:ext cx="6884275" cy="5324535"/>
          </a:xfrm>
          <a:prstGeom prst="rect">
            <a:avLst/>
          </a:prstGeom>
          <a:noFill/>
        </p:spPr>
        <p:txBody>
          <a:bodyPr wrap="square" rtlCol="0">
            <a:spAutoFit/>
          </a:bodyPr>
          <a:lstStyle/>
          <a:p>
            <a:pPr marL="457200" indent="-457200">
              <a:buFont typeface="Arial" panose="020B0604020202020204" pitchFamily="34" charset="0"/>
              <a:buChar char="•"/>
            </a:pPr>
            <a:r>
              <a:rPr lang="en-US" sz="2000" dirty="0"/>
              <a:t>A database is an organized collection of data stored and accessed electronically; </a:t>
            </a:r>
          </a:p>
          <a:p>
            <a:pPr marL="457200" indent="-457200">
              <a:buFont typeface="Arial" panose="020B0604020202020204" pitchFamily="34" charset="0"/>
              <a:buChar char="•"/>
            </a:pPr>
            <a:r>
              <a:rPr lang="en-US" sz="2000" dirty="0"/>
              <a:t>Small databases can be stored on a file system, while large databases are hosted on computer clusters or cloud storage; </a:t>
            </a:r>
          </a:p>
          <a:p>
            <a:pPr marL="457200" indent="-457200">
              <a:buFont typeface="Arial" panose="020B0604020202020204" pitchFamily="34" charset="0"/>
              <a:buChar char="•"/>
            </a:pPr>
            <a:r>
              <a:rPr lang="en-US" sz="2000" dirty="0"/>
              <a:t>The design of databases spans formal techniques and practical considerations including data modeling, efficient data representation and storage, query languages, security and privacy of sensitive data, and distributed computing issues including supporting concurrent access and fault tolerance;</a:t>
            </a:r>
          </a:p>
          <a:p>
            <a:pPr marL="457200" indent="-457200">
              <a:buFont typeface="Arial" panose="020B0604020202020204" pitchFamily="34" charset="0"/>
              <a:buChar char="•"/>
            </a:pPr>
            <a:r>
              <a:rPr lang="en-US" sz="2000" dirty="0"/>
              <a:t>Interacting with a database requires specialized software knows as a Database Management System (DBMS);</a:t>
            </a:r>
          </a:p>
          <a:p>
            <a:pPr marL="457200" indent="-457200">
              <a:buFont typeface="Arial" panose="020B0604020202020204" pitchFamily="34" charset="0"/>
              <a:buChar char="•"/>
            </a:pPr>
            <a:r>
              <a:rPr lang="en-US" sz="2000" dirty="0"/>
              <a:t>People frequently use the word “database” when what they mean is Data Store:  Don’t do this!!!</a:t>
            </a:r>
          </a:p>
          <a:p>
            <a:pPr marL="457200" indent="-457200">
              <a:buFont typeface="Arial" panose="020B0604020202020204" pitchFamily="34" charset="0"/>
              <a:buChar char="•"/>
            </a:pPr>
            <a:endParaRPr lang="en-US" sz="2000" dirty="0"/>
          </a:p>
        </p:txBody>
      </p:sp>
      <p:sp>
        <p:nvSpPr>
          <p:cNvPr id="6" name="TextBox 5">
            <a:extLst>
              <a:ext uri="{FF2B5EF4-FFF2-40B4-BE49-F238E27FC236}">
                <a16:creationId xmlns:a16="http://schemas.microsoft.com/office/drawing/2014/main" id="{0D2FE3F9-85B3-B84A-A442-1126C00972D8}"/>
              </a:ext>
            </a:extLst>
          </p:cNvPr>
          <p:cNvSpPr txBox="1"/>
          <p:nvPr/>
        </p:nvSpPr>
        <p:spPr>
          <a:xfrm>
            <a:off x="7546189" y="5704615"/>
            <a:ext cx="2963917" cy="369332"/>
          </a:xfrm>
          <a:prstGeom prst="rect">
            <a:avLst/>
          </a:prstGeom>
          <a:noFill/>
        </p:spPr>
        <p:txBody>
          <a:bodyPr wrap="square" rtlCol="0">
            <a:spAutoFit/>
          </a:bodyPr>
          <a:lstStyle/>
          <a:p>
            <a:r>
              <a:rPr lang="en-US" sz="900" dirty="0" err="1"/>
              <a:t>DAlangi</a:t>
            </a:r>
            <a:r>
              <a:rPr lang="en-US" sz="900" dirty="0"/>
              <a:t> (WMF), CC BY-SA 4.0, via Wikimedia Commons</a:t>
            </a:r>
          </a:p>
        </p:txBody>
      </p:sp>
      <p:pic>
        <p:nvPicPr>
          <p:cNvPr id="5" name="Picture 4" descr="Diagram&#10;&#10;Description automatically generated with medium confidence">
            <a:extLst>
              <a:ext uri="{FF2B5EF4-FFF2-40B4-BE49-F238E27FC236}">
                <a16:creationId xmlns:a16="http://schemas.microsoft.com/office/drawing/2014/main" id="{ABB3D8E5-D1BF-B44A-8BEB-D8ABBD3D1224}"/>
              </a:ext>
            </a:extLst>
          </p:cNvPr>
          <p:cNvPicPr>
            <a:picLocks noChangeAspect="1"/>
          </p:cNvPicPr>
          <p:nvPr/>
        </p:nvPicPr>
        <p:blipFill>
          <a:blip r:embed="rId3"/>
          <a:stretch>
            <a:fillRect/>
          </a:stretch>
        </p:blipFill>
        <p:spPr>
          <a:xfrm>
            <a:off x="7645782" y="1265806"/>
            <a:ext cx="4374876" cy="4438809"/>
          </a:xfrm>
          <a:prstGeom prst="rect">
            <a:avLst/>
          </a:prstGeom>
        </p:spPr>
      </p:pic>
    </p:spTree>
    <p:extLst>
      <p:ext uri="{BB962C8B-B14F-4D97-AF65-F5344CB8AC3E}">
        <p14:creationId xmlns:p14="http://schemas.microsoft.com/office/powerpoint/2010/main" val="35438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Structures Inherent to Data Collections</a:t>
            </a:r>
            <a:endParaRPr dirty="0"/>
          </a:p>
        </p:txBody>
      </p:sp>
      <p:sp>
        <p:nvSpPr>
          <p:cNvPr id="4" name="TextBox 3">
            <a:extLst>
              <a:ext uri="{FF2B5EF4-FFF2-40B4-BE49-F238E27FC236}">
                <a16:creationId xmlns:a16="http://schemas.microsoft.com/office/drawing/2014/main" id="{DC65B29C-38AC-EF45-8F22-3CCDBD6F2F97}"/>
              </a:ext>
            </a:extLst>
          </p:cNvPr>
          <p:cNvSpPr txBox="1"/>
          <p:nvPr/>
        </p:nvSpPr>
        <p:spPr>
          <a:xfrm>
            <a:off x="767255" y="1555531"/>
            <a:ext cx="5097517" cy="4493538"/>
          </a:xfrm>
          <a:prstGeom prst="rect">
            <a:avLst/>
          </a:prstGeom>
          <a:noFill/>
        </p:spPr>
        <p:txBody>
          <a:bodyPr wrap="square" rtlCol="0">
            <a:spAutoFit/>
          </a:bodyPr>
          <a:lstStyle/>
          <a:p>
            <a:pPr marL="285750" indent="-285750">
              <a:buFont typeface="Arial" panose="020B0604020202020204" pitchFamily="34" charset="0"/>
              <a:buChar char="•"/>
            </a:pPr>
            <a:r>
              <a:rPr lang="en-US" sz="2600" dirty="0"/>
              <a:t>Data is information that represents entities in real world or IRL;</a:t>
            </a:r>
          </a:p>
          <a:p>
            <a:pPr marL="285750" indent="-285750">
              <a:buFont typeface="Arial" panose="020B0604020202020204" pitchFamily="34" charset="0"/>
              <a:buChar char="•"/>
            </a:pPr>
            <a:r>
              <a:rPr lang="en-US" sz="2600" dirty="0"/>
              <a:t>Nothing exists IRL without context.  This includes physical, discursive, and even abstract and theoretical entities;</a:t>
            </a:r>
          </a:p>
          <a:p>
            <a:pPr marL="285750" indent="-285750">
              <a:buFont typeface="Arial" panose="020B0604020202020204" pitchFamily="34" charset="0"/>
              <a:buChar char="•"/>
            </a:pPr>
            <a:r>
              <a:rPr lang="en-US" sz="2600" dirty="0"/>
              <a:t>The context in which entities exist in IRL define an </a:t>
            </a:r>
            <a:r>
              <a:rPr lang="en-US" sz="2600" i="1" dirty="0"/>
              <a:t>a priori </a:t>
            </a:r>
            <a:r>
              <a:rPr lang="en-US" sz="2600" dirty="0"/>
              <a:t>structure for our data.</a:t>
            </a:r>
          </a:p>
        </p:txBody>
      </p:sp>
      <p:pic>
        <p:nvPicPr>
          <p:cNvPr id="7" name="Graphic 6">
            <a:extLst>
              <a:ext uri="{FF2B5EF4-FFF2-40B4-BE49-F238E27FC236}">
                <a16:creationId xmlns:a16="http://schemas.microsoft.com/office/drawing/2014/main" id="{D559E140-9F5E-2F40-9EDE-D9666D540A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9343" y="1192450"/>
            <a:ext cx="9499600" cy="5219700"/>
          </a:xfrm>
          <a:prstGeom prst="rect">
            <a:avLst/>
          </a:prstGeom>
        </p:spPr>
      </p:pic>
      <p:sp>
        <p:nvSpPr>
          <p:cNvPr id="15" name="TextBox 14">
            <a:extLst>
              <a:ext uri="{FF2B5EF4-FFF2-40B4-BE49-F238E27FC236}">
                <a16:creationId xmlns:a16="http://schemas.microsoft.com/office/drawing/2014/main" id="{AFAEFD00-D4DA-1743-B8AD-EE0E5FBF4B39}"/>
              </a:ext>
            </a:extLst>
          </p:cNvPr>
          <p:cNvSpPr txBox="1"/>
          <p:nvPr/>
        </p:nvSpPr>
        <p:spPr>
          <a:xfrm>
            <a:off x="5790962" y="6352796"/>
            <a:ext cx="2963917" cy="230832"/>
          </a:xfrm>
          <a:prstGeom prst="rect">
            <a:avLst/>
          </a:prstGeom>
          <a:noFill/>
        </p:spPr>
        <p:txBody>
          <a:bodyPr wrap="square" rtlCol="0">
            <a:spAutoFit/>
          </a:bodyPr>
          <a:lstStyle/>
          <a:p>
            <a:r>
              <a:rPr lang="en-US" sz="900" dirty="0"/>
              <a:t>Felix M. (</a:t>
            </a:r>
            <a:r>
              <a:rPr lang="en-US" sz="900" dirty="0" err="1"/>
              <a:t>Elfix</a:t>
            </a:r>
            <a:r>
              <a:rPr lang="en-US" sz="900" dirty="0"/>
              <a:t>), CC0, via Wikimedia Commons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Four Primary Data Structures</a:t>
            </a:r>
            <a:endParaRPr dirty="0"/>
          </a:p>
        </p:txBody>
      </p:sp>
      <p:sp>
        <p:nvSpPr>
          <p:cNvPr id="2" name="TextBox 1">
            <a:extLst>
              <a:ext uri="{FF2B5EF4-FFF2-40B4-BE49-F238E27FC236}">
                <a16:creationId xmlns:a16="http://schemas.microsoft.com/office/drawing/2014/main" id="{21125F55-FD07-5244-9B82-B9FC36346597}"/>
              </a:ext>
            </a:extLst>
          </p:cNvPr>
          <p:cNvSpPr txBox="1"/>
          <p:nvPr/>
        </p:nvSpPr>
        <p:spPr>
          <a:xfrm>
            <a:off x="630621" y="1429407"/>
            <a:ext cx="5602013"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t>Tabular/Columnar</a:t>
            </a:r>
          </a:p>
          <a:p>
            <a:pPr marL="285750" indent="-285750">
              <a:buFont typeface="Arial" panose="020B0604020202020204" pitchFamily="34" charset="0"/>
              <a:buChar char="•"/>
            </a:pPr>
            <a:r>
              <a:rPr lang="en-US" sz="3200" dirty="0"/>
              <a:t>Tree</a:t>
            </a:r>
          </a:p>
          <a:p>
            <a:pPr marL="285750" indent="-285750">
              <a:buFont typeface="Arial" panose="020B0604020202020204" pitchFamily="34" charset="0"/>
              <a:buChar char="•"/>
            </a:pPr>
            <a:r>
              <a:rPr lang="en-US" sz="3200" dirty="0"/>
              <a:t>Graph</a:t>
            </a:r>
          </a:p>
          <a:p>
            <a:pPr marL="285750" indent="-285750">
              <a:buFont typeface="Arial" panose="020B0604020202020204" pitchFamily="34" charset="0"/>
              <a:buChar char="•"/>
            </a:pPr>
            <a:r>
              <a:rPr lang="en-US" sz="3200" dirty="0"/>
              <a:t>Categorical/Relational</a:t>
            </a:r>
          </a:p>
        </p:txBody>
      </p:sp>
      <p:pic>
        <p:nvPicPr>
          <p:cNvPr id="6" name="Picture 5" descr="Diagram&#10;&#10;Description automatically generated">
            <a:extLst>
              <a:ext uri="{FF2B5EF4-FFF2-40B4-BE49-F238E27FC236}">
                <a16:creationId xmlns:a16="http://schemas.microsoft.com/office/drawing/2014/main" id="{DE12A377-F757-EE42-8576-7EC6A0F6D3DE}"/>
              </a:ext>
            </a:extLst>
          </p:cNvPr>
          <p:cNvPicPr>
            <a:picLocks noChangeAspect="1"/>
          </p:cNvPicPr>
          <p:nvPr/>
        </p:nvPicPr>
        <p:blipFill>
          <a:blip r:embed="rId3"/>
          <a:stretch>
            <a:fillRect/>
          </a:stretch>
        </p:blipFill>
        <p:spPr>
          <a:xfrm>
            <a:off x="7988108" y="1646753"/>
            <a:ext cx="3974792" cy="382729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21CC3DE-7A4F-9E4C-8B1A-9CFC920A462D}"/>
              </a:ext>
            </a:extLst>
          </p:cNvPr>
          <p:cNvPicPr>
            <a:picLocks noChangeAspect="1"/>
          </p:cNvPicPr>
          <p:nvPr/>
        </p:nvPicPr>
        <p:blipFill>
          <a:blip r:embed="rId4"/>
          <a:stretch>
            <a:fillRect/>
          </a:stretch>
        </p:blipFill>
        <p:spPr>
          <a:xfrm>
            <a:off x="533875" y="4265540"/>
            <a:ext cx="2303406" cy="1642275"/>
          </a:xfrm>
          <a:prstGeom prst="rect">
            <a:avLst/>
          </a:prstGeom>
        </p:spPr>
      </p:pic>
      <p:pic>
        <p:nvPicPr>
          <p:cNvPr id="10" name="Picture 9" descr="Timeline&#10;&#10;Description automatically generated">
            <a:extLst>
              <a:ext uri="{FF2B5EF4-FFF2-40B4-BE49-F238E27FC236}">
                <a16:creationId xmlns:a16="http://schemas.microsoft.com/office/drawing/2014/main" id="{1EDF5A6C-9501-AD4E-AAB7-27742ED13B13}"/>
              </a:ext>
            </a:extLst>
          </p:cNvPr>
          <p:cNvPicPr>
            <a:picLocks noChangeAspect="1"/>
          </p:cNvPicPr>
          <p:nvPr/>
        </p:nvPicPr>
        <p:blipFill>
          <a:blip r:embed="rId5"/>
          <a:stretch>
            <a:fillRect/>
          </a:stretch>
        </p:blipFill>
        <p:spPr>
          <a:xfrm>
            <a:off x="5457993" y="1621980"/>
            <a:ext cx="2530115" cy="2105135"/>
          </a:xfrm>
          <a:prstGeom prst="rect">
            <a:avLst/>
          </a:prstGeom>
        </p:spPr>
      </p:pic>
      <p:pic>
        <p:nvPicPr>
          <p:cNvPr id="12" name="Picture 11" descr="Diagram&#10;&#10;Description automatically generated">
            <a:extLst>
              <a:ext uri="{FF2B5EF4-FFF2-40B4-BE49-F238E27FC236}">
                <a16:creationId xmlns:a16="http://schemas.microsoft.com/office/drawing/2014/main" id="{290A1973-6A72-7F40-A372-1DC3F4C3E0F0}"/>
              </a:ext>
            </a:extLst>
          </p:cNvPr>
          <p:cNvPicPr>
            <a:picLocks noChangeAspect="1"/>
          </p:cNvPicPr>
          <p:nvPr/>
        </p:nvPicPr>
        <p:blipFill>
          <a:blip r:embed="rId6"/>
          <a:stretch>
            <a:fillRect/>
          </a:stretch>
        </p:blipFill>
        <p:spPr>
          <a:xfrm>
            <a:off x="3389543" y="4355854"/>
            <a:ext cx="3117805" cy="2105135"/>
          </a:xfrm>
          <a:prstGeom prst="rect">
            <a:avLst/>
          </a:prstGeom>
        </p:spPr>
      </p:pic>
    </p:spTree>
    <p:extLst>
      <p:ext uri="{BB962C8B-B14F-4D97-AF65-F5344CB8AC3E}">
        <p14:creationId xmlns:p14="http://schemas.microsoft.com/office/powerpoint/2010/main" val="272738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Tabular/Columnar Data</a:t>
            </a:r>
            <a:endParaRPr dirty="0"/>
          </a:p>
        </p:txBody>
      </p:sp>
      <p:pic>
        <p:nvPicPr>
          <p:cNvPr id="3" name="Picture 2" descr="A picture containing text&#10;&#10;Description automatically generated">
            <a:extLst>
              <a:ext uri="{FF2B5EF4-FFF2-40B4-BE49-F238E27FC236}">
                <a16:creationId xmlns:a16="http://schemas.microsoft.com/office/drawing/2014/main" id="{6EFAF846-5BE1-9540-9237-CD9B01B7AD89}"/>
              </a:ext>
            </a:extLst>
          </p:cNvPr>
          <p:cNvPicPr>
            <a:picLocks noChangeAspect="1"/>
          </p:cNvPicPr>
          <p:nvPr/>
        </p:nvPicPr>
        <p:blipFill>
          <a:blip r:embed="rId3"/>
          <a:stretch>
            <a:fillRect/>
          </a:stretch>
        </p:blipFill>
        <p:spPr>
          <a:xfrm>
            <a:off x="378210" y="1383957"/>
            <a:ext cx="6912277" cy="4928295"/>
          </a:xfrm>
          <a:prstGeom prst="rect">
            <a:avLst/>
          </a:prstGeom>
        </p:spPr>
      </p:pic>
      <p:sp>
        <p:nvSpPr>
          <p:cNvPr id="4" name="TextBox 3">
            <a:extLst>
              <a:ext uri="{FF2B5EF4-FFF2-40B4-BE49-F238E27FC236}">
                <a16:creationId xmlns:a16="http://schemas.microsoft.com/office/drawing/2014/main" id="{DB1B7299-F3BD-5645-8650-4564C3188126}"/>
              </a:ext>
            </a:extLst>
          </p:cNvPr>
          <p:cNvSpPr txBox="1"/>
          <p:nvPr/>
        </p:nvSpPr>
        <p:spPr>
          <a:xfrm>
            <a:off x="7572247" y="1755223"/>
            <a:ext cx="4238368" cy="418576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800" dirty="0"/>
              <a:t>Multiple observations of the same type;</a:t>
            </a:r>
          </a:p>
          <a:p>
            <a:pPr marL="285750" indent="-285750">
              <a:buFont typeface="Arial" panose="020B0604020202020204" pitchFamily="34" charset="0"/>
              <a:buChar char="•"/>
            </a:pPr>
            <a:r>
              <a:rPr lang="en-US" sz="2800" dirty="0"/>
              <a:t>No categorical values or interrelationship between observations;</a:t>
            </a:r>
          </a:p>
          <a:p>
            <a:pPr marL="285750" indent="-285750">
              <a:buFont typeface="Arial" panose="020B0604020202020204" pitchFamily="34" charset="0"/>
              <a:buChar char="•"/>
            </a:pPr>
            <a:r>
              <a:rPr lang="en-US" sz="2800" dirty="0"/>
              <a:t>The table itself is the only organizing principal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76305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Tree Data</a:t>
            </a:r>
            <a:endParaRPr dirty="0"/>
          </a:p>
        </p:txBody>
      </p:sp>
      <p:pic>
        <p:nvPicPr>
          <p:cNvPr id="3" name="Picture 2" descr="Timeline&#10;&#10;Description automatically generated">
            <a:extLst>
              <a:ext uri="{FF2B5EF4-FFF2-40B4-BE49-F238E27FC236}">
                <a16:creationId xmlns:a16="http://schemas.microsoft.com/office/drawing/2014/main" id="{7DB27D03-6CE8-D747-BC17-FEBD5D89C227}"/>
              </a:ext>
            </a:extLst>
          </p:cNvPr>
          <p:cNvPicPr>
            <a:picLocks noChangeAspect="1"/>
          </p:cNvPicPr>
          <p:nvPr/>
        </p:nvPicPr>
        <p:blipFill>
          <a:blip r:embed="rId3"/>
          <a:stretch>
            <a:fillRect/>
          </a:stretch>
        </p:blipFill>
        <p:spPr>
          <a:xfrm>
            <a:off x="359504" y="1181100"/>
            <a:ext cx="6502400" cy="5410200"/>
          </a:xfrm>
          <a:prstGeom prst="rect">
            <a:avLst/>
          </a:prstGeom>
        </p:spPr>
      </p:pic>
      <p:sp>
        <p:nvSpPr>
          <p:cNvPr id="4" name="TextBox 3">
            <a:extLst>
              <a:ext uri="{FF2B5EF4-FFF2-40B4-BE49-F238E27FC236}">
                <a16:creationId xmlns:a16="http://schemas.microsoft.com/office/drawing/2014/main" id="{07A8C9AD-4759-4448-ABF5-0CA95BC59517}"/>
              </a:ext>
            </a:extLst>
          </p:cNvPr>
          <p:cNvSpPr txBox="1"/>
          <p:nvPr/>
        </p:nvSpPr>
        <p:spPr>
          <a:xfrm>
            <a:off x="7043351" y="1181100"/>
            <a:ext cx="4856206"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Data captures relationship between entities;</a:t>
            </a:r>
          </a:p>
          <a:p>
            <a:pPr marL="457200" indent="-457200">
              <a:buFont typeface="Arial" panose="020B0604020202020204" pitchFamily="34" charset="0"/>
              <a:buChar char="•"/>
            </a:pPr>
            <a:r>
              <a:rPr lang="en-US" sz="2800" dirty="0"/>
              <a:t>Relationships are hierarchical;</a:t>
            </a:r>
          </a:p>
          <a:p>
            <a:pPr marL="457200" indent="-457200">
              <a:buFont typeface="Arial" panose="020B0604020202020204" pitchFamily="34" charset="0"/>
              <a:buChar char="•"/>
            </a:pPr>
            <a:r>
              <a:rPr lang="en-US" sz="2800" dirty="0"/>
              <a:t>Relationships are directional;</a:t>
            </a:r>
          </a:p>
          <a:p>
            <a:pPr marL="457200" indent="-457200">
              <a:buFont typeface="Arial" panose="020B0604020202020204" pitchFamily="34" charset="0"/>
              <a:buChar char="•"/>
            </a:pPr>
            <a:r>
              <a:rPr lang="en-US" sz="2800" dirty="0"/>
              <a:t>Hierarchy is defined by levels of embedding.</a:t>
            </a:r>
          </a:p>
        </p:txBody>
      </p:sp>
    </p:spTree>
    <p:extLst>
      <p:ext uri="{BB962C8B-B14F-4D97-AF65-F5344CB8AC3E}">
        <p14:creationId xmlns:p14="http://schemas.microsoft.com/office/powerpoint/2010/main" val="1429825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Graph Data</a:t>
            </a:r>
            <a:endParaRPr dirty="0"/>
          </a:p>
        </p:txBody>
      </p:sp>
      <p:pic>
        <p:nvPicPr>
          <p:cNvPr id="3" name="Picture 2" descr="Diagram&#10;&#10;Description automatically generated">
            <a:extLst>
              <a:ext uri="{FF2B5EF4-FFF2-40B4-BE49-F238E27FC236}">
                <a16:creationId xmlns:a16="http://schemas.microsoft.com/office/drawing/2014/main" id="{B0821D49-2ABF-6E4E-B7D6-52BC9826DE88}"/>
              </a:ext>
            </a:extLst>
          </p:cNvPr>
          <p:cNvPicPr>
            <a:picLocks noChangeAspect="1"/>
          </p:cNvPicPr>
          <p:nvPr/>
        </p:nvPicPr>
        <p:blipFill>
          <a:blip r:embed="rId3"/>
          <a:stretch>
            <a:fillRect/>
          </a:stretch>
        </p:blipFill>
        <p:spPr>
          <a:xfrm>
            <a:off x="-1" y="1109022"/>
            <a:ext cx="5970539" cy="5748977"/>
          </a:xfrm>
          <a:prstGeom prst="rect">
            <a:avLst/>
          </a:prstGeom>
        </p:spPr>
      </p:pic>
      <p:sp>
        <p:nvSpPr>
          <p:cNvPr id="6" name="TextBox 5">
            <a:extLst>
              <a:ext uri="{FF2B5EF4-FFF2-40B4-BE49-F238E27FC236}">
                <a16:creationId xmlns:a16="http://schemas.microsoft.com/office/drawing/2014/main" id="{FE97462B-47B4-3D4A-9C9E-5F3FCF00815D}"/>
              </a:ext>
            </a:extLst>
          </p:cNvPr>
          <p:cNvSpPr txBox="1"/>
          <p:nvPr/>
        </p:nvSpPr>
        <p:spPr>
          <a:xfrm>
            <a:off x="6400800" y="1292310"/>
            <a:ext cx="5449330"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Data captures relationship between entities;</a:t>
            </a:r>
          </a:p>
          <a:p>
            <a:pPr marL="457200" indent="-457200">
              <a:buFont typeface="Arial" panose="020B0604020202020204" pitchFamily="34" charset="0"/>
              <a:buChar char="•"/>
            </a:pPr>
            <a:r>
              <a:rPr lang="en-US" sz="2800" dirty="0"/>
              <a:t>Relationships are non-hierarchical;</a:t>
            </a:r>
          </a:p>
          <a:p>
            <a:pPr marL="457200" indent="-457200">
              <a:buFont typeface="Arial" panose="020B0604020202020204" pitchFamily="34" charset="0"/>
              <a:buChar char="•"/>
            </a:pPr>
            <a:r>
              <a:rPr lang="en-US" sz="2800" dirty="0"/>
              <a:t>Relationships are directional;</a:t>
            </a:r>
          </a:p>
          <a:p>
            <a:pPr marL="457200" indent="-457200">
              <a:buFont typeface="Arial" panose="020B0604020202020204" pitchFamily="34" charset="0"/>
              <a:buChar char="•"/>
            </a:pPr>
            <a:r>
              <a:rPr lang="en-US" sz="2800" dirty="0"/>
              <a:t>Relationships are defined by distance rather than levels.</a:t>
            </a:r>
          </a:p>
        </p:txBody>
      </p:sp>
    </p:spTree>
    <p:extLst>
      <p:ext uri="{BB962C8B-B14F-4D97-AF65-F5344CB8AC3E}">
        <p14:creationId xmlns:p14="http://schemas.microsoft.com/office/powerpoint/2010/main" val="3978528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Categorical / Relational Data</a:t>
            </a:r>
            <a:endParaRPr dirty="0"/>
          </a:p>
        </p:txBody>
      </p:sp>
      <p:pic>
        <p:nvPicPr>
          <p:cNvPr id="3" name="Picture 2" descr="Diagram&#10;&#10;Description automatically generated">
            <a:extLst>
              <a:ext uri="{FF2B5EF4-FFF2-40B4-BE49-F238E27FC236}">
                <a16:creationId xmlns:a16="http://schemas.microsoft.com/office/drawing/2014/main" id="{81491FB7-50B5-1B46-99A2-ED8E9DD539F9}"/>
              </a:ext>
            </a:extLst>
          </p:cNvPr>
          <p:cNvPicPr>
            <a:picLocks noChangeAspect="1"/>
          </p:cNvPicPr>
          <p:nvPr/>
        </p:nvPicPr>
        <p:blipFill>
          <a:blip r:embed="rId3"/>
          <a:stretch>
            <a:fillRect/>
          </a:stretch>
        </p:blipFill>
        <p:spPr>
          <a:xfrm>
            <a:off x="1" y="1058658"/>
            <a:ext cx="6981567" cy="5772678"/>
          </a:xfrm>
          <a:prstGeom prst="rect">
            <a:avLst/>
          </a:prstGeom>
        </p:spPr>
      </p:pic>
      <p:sp>
        <p:nvSpPr>
          <p:cNvPr id="5" name="TextBox 4">
            <a:extLst>
              <a:ext uri="{FF2B5EF4-FFF2-40B4-BE49-F238E27FC236}">
                <a16:creationId xmlns:a16="http://schemas.microsoft.com/office/drawing/2014/main" id="{4AB27E5E-DF4D-3B4D-B2A3-620AEBB32C0C}"/>
              </a:ext>
            </a:extLst>
          </p:cNvPr>
          <p:cNvSpPr txBox="1"/>
          <p:nvPr/>
        </p:nvSpPr>
        <p:spPr>
          <a:xfrm>
            <a:off x="7086249" y="1255240"/>
            <a:ext cx="5102576"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t>Category membership is a primary organizing principal of the data;</a:t>
            </a:r>
          </a:p>
          <a:p>
            <a:pPr marL="457200" indent="-457200">
              <a:buFont typeface="Arial" panose="020B0604020202020204" pitchFamily="34" charset="0"/>
              <a:buChar char="•"/>
            </a:pPr>
            <a:r>
              <a:rPr lang="en-US" sz="2400" dirty="0"/>
              <a:t>Individual entities in the data are acted upon by other entities in the data in categorical ways;</a:t>
            </a:r>
          </a:p>
          <a:p>
            <a:pPr marL="457200" indent="-457200">
              <a:buFont typeface="Arial" panose="020B0604020202020204" pitchFamily="34" charset="0"/>
              <a:buChar char="•"/>
            </a:pPr>
            <a:r>
              <a:rPr lang="en-US" sz="2400" dirty="0"/>
              <a:t>Individual entities can have multiple class memberships of varied number;</a:t>
            </a:r>
          </a:p>
          <a:p>
            <a:pPr marL="457200" indent="-457200">
              <a:buFont typeface="Arial" panose="020B0604020202020204" pitchFamily="34" charset="0"/>
              <a:buChar char="•"/>
            </a:pPr>
            <a:r>
              <a:rPr lang="en-US" sz="2400" dirty="0"/>
              <a:t>Relational data structures tend to represent complex process rather than individual entities.</a:t>
            </a:r>
          </a:p>
        </p:txBody>
      </p:sp>
    </p:spTree>
    <p:extLst>
      <p:ext uri="{BB962C8B-B14F-4D97-AF65-F5344CB8AC3E}">
        <p14:creationId xmlns:p14="http://schemas.microsoft.com/office/powerpoint/2010/main" val="407248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a:stretch/>
        </p:blipFill>
        <p:spPr>
          <a:xfrm>
            <a:off x="223264" y="178906"/>
            <a:ext cx="4774403" cy="1421294"/>
          </a:xfrm>
          <a:prstGeom prst="rect">
            <a:avLst/>
          </a:prstGeom>
          <a:noFill/>
          <a:ln>
            <a:noFill/>
          </a:ln>
        </p:spPr>
      </p:pic>
      <p:sp>
        <p:nvSpPr>
          <p:cNvPr id="2" name="TextBox 1">
            <a:extLst>
              <a:ext uri="{FF2B5EF4-FFF2-40B4-BE49-F238E27FC236}">
                <a16:creationId xmlns:a16="http://schemas.microsoft.com/office/drawing/2014/main" id="{EB86C1E9-20D6-4D4D-8F73-9ADBCC5BF8DB}"/>
              </a:ext>
            </a:extLst>
          </p:cNvPr>
          <p:cNvSpPr txBox="1"/>
          <p:nvPr/>
        </p:nvSpPr>
        <p:spPr>
          <a:xfrm>
            <a:off x="408616" y="2187146"/>
            <a:ext cx="7573850" cy="1446550"/>
          </a:xfrm>
          <a:prstGeom prst="rect">
            <a:avLst/>
          </a:prstGeom>
          <a:noFill/>
        </p:spPr>
        <p:txBody>
          <a:bodyPr wrap="square" rtlCol="0">
            <a:spAutoFit/>
          </a:bodyPr>
          <a:lstStyle/>
          <a:p>
            <a:r>
              <a:rPr lang="en-US" sz="4400" b="1" dirty="0"/>
              <a:t>Data Structures Inherent in Research Question</a:t>
            </a:r>
          </a:p>
        </p:txBody>
      </p:sp>
      <p:sp>
        <p:nvSpPr>
          <p:cNvPr id="3" name="TextBox 2">
            <a:extLst>
              <a:ext uri="{FF2B5EF4-FFF2-40B4-BE49-F238E27FC236}">
                <a16:creationId xmlns:a16="http://schemas.microsoft.com/office/drawing/2014/main" id="{8BF58A40-2B24-3C49-B457-92EEB5A71FCA}"/>
              </a:ext>
            </a:extLst>
          </p:cNvPr>
          <p:cNvSpPr txBox="1"/>
          <p:nvPr/>
        </p:nvSpPr>
        <p:spPr>
          <a:xfrm>
            <a:off x="1099751" y="3805143"/>
            <a:ext cx="6882715" cy="830997"/>
          </a:xfrm>
          <a:prstGeom prst="rect">
            <a:avLst/>
          </a:prstGeom>
          <a:noFill/>
        </p:spPr>
        <p:txBody>
          <a:bodyPr wrap="square" rtlCol="0">
            <a:spAutoFit/>
          </a:bodyPr>
          <a:lstStyle/>
          <a:p>
            <a:r>
              <a:rPr lang="en-US" sz="2400" dirty="0"/>
              <a:t>Different research questions are facilitated by different data structures</a:t>
            </a:r>
          </a:p>
        </p:txBody>
      </p:sp>
      <p:sp>
        <p:nvSpPr>
          <p:cNvPr id="4" name="TextBox 3">
            <a:extLst>
              <a:ext uri="{FF2B5EF4-FFF2-40B4-BE49-F238E27FC236}">
                <a16:creationId xmlns:a16="http://schemas.microsoft.com/office/drawing/2014/main" id="{4BB7F667-481B-C14D-8800-4F9DC05DDAD8}"/>
              </a:ext>
            </a:extLst>
          </p:cNvPr>
          <p:cNvSpPr txBox="1"/>
          <p:nvPr/>
        </p:nvSpPr>
        <p:spPr>
          <a:xfrm>
            <a:off x="6907428" y="506626"/>
            <a:ext cx="3818238" cy="1200329"/>
          </a:xfrm>
          <a:prstGeom prst="rect">
            <a:avLst/>
          </a:prstGeom>
          <a:noFill/>
          <a:ln w="38100">
            <a:solidFill>
              <a:schemeClr val="tx2"/>
            </a:solidFill>
          </a:ln>
        </p:spPr>
        <p:txBody>
          <a:bodyPr wrap="square" rtlCol="0">
            <a:spAutoFit/>
          </a:bodyPr>
          <a:lstStyle/>
          <a:p>
            <a:r>
              <a:rPr lang="en-US" sz="1800" i="1" dirty="0"/>
              <a:t>”How is political affiliation and behavior affected by social factors such as class, profession, and familial associations?”</a:t>
            </a:r>
          </a:p>
        </p:txBody>
      </p:sp>
      <p:sp>
        <p:nvSpPr>
          <p:cNvPr id="8" name="TextBox 7">
            <a:extLst>
              <a:ext uri="{FF2B5EF4-FFF2-40B4-BE49-F238E27FC236}">
                <a16:creationId xmlns:a16="http://schemas.microsoft.com/office/drawing/2014/main" id="{ACF08BE8-5737-8C4B-8E0E-BE9DF767B6C2}"/>
              </a:ext>
            </a:extLst>
          </p:cNvPr>
          <p:cNvSpPr txBox="1"/>
          <p:nvPr/>
        </p:nvSpPr>
        <p:spPr>
          <a:xfrm>
            <a:off x="408616" y="5193956"/>
            <a:ext cx="3818238" cy="923330"/>
          </a:xfrm>
          <a:prstGeom prst="rect">
            <a:avLst/>
          </a:prstGeom>
          <a:noFill/>
          <a:ln w="38100">
            <a:solidFill>
              <a:schemeClr val="tx2"/>
            </a:solidFill>
          </a:ln>
        </p:spPr>
        <p:txBody>
          <a:bodyPr wrap="square" rtlCol="0">
            <a:spAutoFit/>
          </a:bodyPr>
          <a:lstStyle/>
          <a:p>
            <a:r>
              <a:rPr lang="en-US" sz="1800" i="1" dirty="0"/>
              <a:t>”How does ocean acidification affect the growth of ocean micro-organisms?</a:t>
            </a:r>
          </a:p>
        </p:txBody>
      </p:sp>
      <p:sp>
        <p:nvSpPr>
          <p:cNvPr id="9" name="TextBox 8">
            <a:extLst>
              <a:ext uri="{FF2B5EF4-FFF2-40B4-BE49-F238E27FC236}">
                <a16:creationId xmlns:a16="http://schemas.microsoft.com/office/drawing/2014/main" id="{EDD584FA-C96F-CA48-83F5-B7BD651434FC}"/>
              </a:ext>
            </a:extLst>
          </p:cNvPr>
          <p:cNvSpPr txBox="1"/>
          <p:nvPr/>
        </p:nvSpPr>
        <p:spPr>
          <a:xfrm>
            <a:off x="5220731" y="5332455"/>
            <a:ext cx="3818238" cy="646331"/>
          </a:xfrm>
          <a:prstGeom prst="rect">
            <a:avLst/>
          </a:prstGeom>
          <a:noFill/>
          <a:ln w="38100">
            <a:solidFill>
              <a:schemeClr val="tx2"/>
            </a:solidFill>
          </a:ln>
        </p:spPr>
        <p:txBody>
          <a:bodyPr wrap="square" rtlCol="0">
            <a:spAutoFit/>
          </a:bodyPr>
          <a:lstStyle/>
          <a:p>
            <a:r>
              <a:rPr lang="en-US" sz="1800" i="1" dirty="0"/>
              <a:t>”How does fake news propagate through the social network?”</a:t>
            </a:r>
          </a:p>
        </p:txBody>
      </p:sp>
      <p:sp>
        <p:nvSpPr>
          <p:cNvPr id="10" name="TextBox 9">
            <a:extLst>
              <a:ext uri="{FF2B5EF4-FFF2-40B4-BE49-F238E27FC236}">
                <a16:creationId xmlns:a16="http://schemas.microsoft.com/office/drawing/2014/main" id="{2546AC9E-8A28-3E44-A635-4998818C2047}"/>
              </a:ext>
            </a:extLst>
          </p:cNvPr>
          <p:cNvSpPr txBox="1"/>
          <p:nvPr/>
        </p:nvSpPr>
        <p:spPr>
          <a:xfrm>
            <a:off x="7982466" y="3052857"/>
            <a:ext cx="2702010" cy="1200329"/>
          </a:xfrm>
          <a:prstGeom prst="rect">
            <a:avLst/>
          </a:prstGeom>
          <a:noFill/>
          <a:ln w="38100">
            <a:solidFill>
              <a:schemeClr val="tx2"/>
            </a:solidFill>
          </a:ln>
        </p:spPr>
        <p:txBody>
          <a:bodyPr wrap="square" rtlCol="0">
            <a:spAutoFit/>
          </a:bodyPr>
          <a:lstStyle/>
          <a:p>
            <a:r>
              <a:rPr lang="en-US" sz="1800" i="1" dirty="0"/>
              <a:t>”Was Shakespeare really the author of the texts we attribute to him?”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Assessment Guidelines</a:t>
            </a:r>
            <a:endParaRPr dirty="0"/>
          </a:p>
        </p:txBody>
      </p:sp>
      <p:sp>
        <p:nvSpPr>
          <p:cNvPr id="2" name="TextBox 1">
            <a:extLst>
              <a:ext uri="{FF2B5EF4-FFF2-40B4-BE49-F238E27FC236}">
                <a16:creationId xmlns:a16="http://schemas.microsoft.com/office/drawing/2014/main" id="{07CFED0A-6D7E-3D4B-B75D-13C1DA3E4019}"/>
              </a:ext>
            </a:extLst>
          </p:cNvPr>
          <p:cNvSpPr txBox="1"/>
          <p:nvPr/>
        </p:nvSpPr>
        <p:spPr>
          <a:xfrm>
            <a:off x="1806620" y="2693773"/>
            <a:ext cx="8869617" cy="3293209"/>
          </a:xfrm>
          <a:prstGeom prst="rect">
            <a:avLst/>
          </a:prstGeom>
          <a:noFill/>
        </p:spPr>
        <p:txBody>
          <a:bodyPr wrap="square" rtlCol="0">
            <a:spAutoFit/>
          </a:bodyPr>
          <a:lstStyle/>
          <a:p>
            <a:pPr marL="342900" indent="-342900">
              <a:buFont typeface="+mj-lt"/>
              <a:buAutoNum type="arabicPeriod"/>
            </a:pPr>
            <a:r>
              <a:rPr lang="en-US" sz="2600" dirty="0"/>
              <a:t>Is my research question primarily driven by class association(s)?</a:t>
            </a:r>
          </a:p>
          <a:p>
            <a:pPr marL="342900" indent="-342900">
              <a:buFont typeface="+mj-lt"/>
              <a:buAutoNum type="arabicPeriod"/>
            </a:pPr>
            <a:r>
              <a:rPr lang="en-US" sz="2600" dirty="0"/>
              <a:t>Is my research question primarily concerned with defined relationships between entities?</a:t>
            </a:r>
          </a:p>
          <a:p>
            <a:pPr marL="342900" indent="-342900">
              <a:buFont typeface="+mj-lt"/>
              <a:buAutoNum type="arabicPeriod"/>
            </a:pPr>
            <a:r>
              <a:rPr lang="en-US" sz="2600" dirty="0"/>
              <a:t>Is my research question primarily concerned with statistical analysis of continuous values of variables shared across observations?</a:t>
            </a:r>
          </a:p>
          <a:p>
            <a:pPr marL="342900" indent="-342900">
              <a:buFont typeface="+mj-lt"/>
              <a:buAutoNum type="arabicPeriod"/>
            </a:pPr>
            <a:r>
              <a:rPr lang="en-US" sz="2600" dirty="0"/>
              <a:t>Is my research question hierarchical in nature?</a:t>
            </a:r>
          </a:p>
        </p:txBody>
      </p:sp>
      <p:sp>
        <p:nvSpPr>
          <p:cNvPr id="3" name="TextBox 2">
            <a:extLst>
              <a:ext uri="{FF2B5EF4-FFF2-40B4-BE49-F238E27FC236}">
                <a16:creationId xmlns:a16="http://schemas.microsoft.com/office/drawing/2014/main" id="{0D943AF3-38A1-3F45-83D9-1E2C3516547E}"/>
              </a:ext>
            </a:extLst>
          </p:cNvPr>
          <p:cNvSpPr txBox="1"/>
          <p:nvPr/>
        </p:nvSpPr>
        <p:spPr>
          <a:xfrm>
            <a:off x="533875" y="1399046"/>
            <a:ext cx="10797271" cy="892552"/>
          </a:xfrm>
          <a:prstGeom prst="rect">
            <a:avLst/>
          </a:prstGeom>
          <a:noFill/>
        </p:spPr>
        <p:txBody>
          <a:bodyPr wrap="square" rtlCol="0">
            <a:spAutoFit/>
          </a:bodyPr>
          <a:lstStyle/>
          <a:p>
            <a:r>
              <a:rPr lang="en-US" sz="2600" dirty="0"/>
              <a:t>Answers to the following questions will help you to determine the best, native data structure for your research question?</a:t>
            </a:r>
          </a:p>
        </p:txBody>
      </p:sp>
    </p:spTree>
    <p:extLst>
      <p:ext uri="{BB962C8B-B14F-4D97-AF65-F5344CB8AC3E}">
        <p14:creationId xmlns:p14="http://schemas.microsoft.com/office/powerpoint/2010/main" val="211912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a:stretch/>
        </p:blipFill>
        <p:spPr>
          <a:xfrm>
            <a:off x="223264" y="178906"/>
            <a:ext cx="4774403" cy="1421294"/>
          </a:xfrm>
          <a:prstGeom prst="rect">
            <a:avLst/>
          </a:prstGeom>
          <a:noFill/>
          <a:ln>
            <a:noFill/>
          </a:ln>
        </p:spPr>
      </p:pic>
      <p:sp>
        <p:nvSpPr>
          <p:cNvPr id="2" name="TextBox 1">
            <a:extLst>
              <a:ext uri="{FF2B5EF4-FFF2-40B4-BE49-F238E27FC236}">
                <a16:creationId xmlns:a16="http://schemas.microsoft.com/office/drawing/2014/main" id="{EB86C1E9-20D6-4D4D-8F73-9ADBCC5BF8DB}"/>
              </a:ext>
            </a:extLst>
          </p:cNvPr>
          <p:cNvSpPr txBox="1"/>
          <p:nvPr/>
        </p:nvSpPr>
        <p:spPr>
          <a:xfrm>
            <a:off x="408616" y="2187146"/>
            <a:ext cx="7573850" cy="1446550"/>
          </a:xfrm>
          <a:prstGeom prst="rect">
            <a:avLst/>
          </a:prstGeom>
          <a:noFill/>
        </p:spPr>
        <p:txBody>
          <a:bodyPr wrap="square" rtlCol="0">
            <a:spAutoFit/>
          </a:bodyPr>
          <a:lstStyle/>
          <a:p>
            <a:r>
              <a:rPr lang="en-US" sz="4400" b="1" dirty="0"/>
              <a:t>Data Structures Imposed by Data Technologies</a:t>
            </a:r>
          </a:p>
        </p:txBody>
      </p:sp>
      <p:sp>
        <p:nvSpPr>
          <p:cNvPr id="3" name="TextBox 2">
            <a:extLst>
              <a:ext uri="{FF2B5EF4-FFF2-40B4-BE49-F238E27FC236}">
                <a16:creationId xmlns:a16="http://schemas.microsoft.com/office/drawing/2014/main" id="{8BF58A40-2B24-3C49-B457-92EEB5A71FCA}"/>
              </a:ext>
            </a:extLst>
          </p:cNvPr>
          <p:cNvSpPr txBox="1"/>
          <p:nvPr/>
        </p:nvSpPr>
        <p:spPr>
          <a:xfrm>
            <a:off x="1099751" y="3805143"/>
            <a:ext cx="688271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software you use to collect, manage, and interact with your data will often impose its own data structure on your data;</a:t>
            </a:r>
          </a:p>
          <a:p>
            <a:pPr marL="342900" indent="-342900">
              <a:buFont typeface="Arial" panose="020B0604020202020204" pitchFamily="34" charset="0"/>
              <a:buChar char="•"/>
            </a:pPr>
            <a:r>
              <a:rPr lang="en-US" sz="2400" dirty="0"/>
              <a:t>Understanding what these are is key to harmonizing your data with your research question</a:t>
            </a:r>
          </a:p>
        </p:txBody>
      </p:sp>
      <p:pic>
        <p:nvPicPr>
          <p:cNvPr id="6" name="Picture 5" descr="Icon&#10;&#10;Description automatically generated">
            <a:extLst>
              <a:ext uri="{FF2B5EF4-FFF2-40B4-BE49-F238E27FC236}">
                <a16:creationId xmlns:a16="http://schemas.microsoft.com/office/drawing/2014/main" id="{4D284AEB-BCBC-6E43-AFDA-801B9B31EE07}"/>
              </a:ext>
            </a:extLst>
          </p:cNvPr>
          <p:cNvPicPr>
            <a:picLocks noChangeAspect="1"/>
          </p:cNvPicPr>
          <p:nvPr/>
        </p:nvPicPr>
        <p:blipFill>
          <a:blip r:embed="rId4"/>
          <a:stretch>
            <a:fillRect/>
          </a:stretch>
        </p:blipFill>
        <p:spPr>
          <a:xfrm>
            <a:off x="9932581" y="383696"/>
            <a:ext cx="1571560" cy="1461550"/>
          </a:xfrm>
          <a:prstGeom prst="rect">
            <a:avLst/>
          </a:prstGeom>
        </p:spPr>
      </p:pic>
      <p:pic>
        <p:nvPicPr>
          <p:cNvPr id="11" name="Picture 10" descr="A picture containing text, cup, vessel, mug&#10;&#10;Description automatically generated">
            <a:extLst>
              <a:ext uri="{FF2B5EF4-FFF2-40B4-BE49-F238E27FC236}">
                <a16:creationId xmlns:a16="http://schemas.microsoft.com/office/drawing/2014/main" id="{3B26A99C-1976-CA41-83A4-E209516DB2B2}"/>
              </a:ext>
            </a:extLst>
          </p:cNvPr>
          <p:cNvPicPr>
            <a:picLocks noChangeAspect="1"/>
          </p:cNvPicPr>
          <p:nvPr/>
        </p:nvPicPr>
        <p:blipFill>
          <a:blip r:embed="rId5"/>
          <a:stretch>
            <a:fillRect/>
          </a:stretch>
        </p:blipFill>
        <p:spPr>
          <a:xfrm>
            <a:off x="8139238" y="2170184"/>
            <a:ext cx="1514824" cy="1683138"/>
          </a:xfrm>
          <a:prstGeom prst="rect">
            <a:avLst/>
          </a:prstGeom>
        </p:spPr>
      </p:pic>
      <p:pic>
        <p:nvPicPr>
          <p:cNvPr id="13" name="Picture 12" descr="Logo, company name&#10;&#10;Description automatically generated">
            <a:extLst>
              <a:ext uri="{FF2B5EF4-FFF2-40B4-BE49-F238E27FC236}">
                <a16:creationId xmlns:a16="http://schemas.microsoft.com/office/drawing/2014/main" id="{2A60A9FD-DCC2-2B4A-AA17-6538B70AAFE5}"/>
              </a:ext>
            </a:extLst>
          </p:cNvPr>
          <p:cNvPicPr>
            <a:picLocks noChangeAspect="1"/>
          </p:cNvPicPr>
          <p:nvPr/>
        </p:nvPicPr>
        <p:blipFill>
          <a:blip r:embed="rId6"/>
          <a:stretch>
            <a:fillRect/>
          </a:stretch>
        </p:blipFill>
        <p:spPr>
          <a:xfrm>
            <a:off x="9029342" y="4159914"/>
            <a:ext cx="2509834" cy="1257009"/>
          </a:xfrm>
          <a:prstGeom prst="rect">
            <a:avLst/>
          </a:prstGeom>
        </p:spPr>
      </p:pic>
      <p:pic>
        <p:nvPicPr>
          <p:cNvPr id="15" name="Picture 14" descr="Shape&#10;&#10;Description automatically generated with medium confidence">
            <a:extLst>
              <a:ext uri="{FF2B5EF4-FFF2-40B4-BE49-F238E27FC236}">
                <a16:creationId xmlns:a16="http://schemas.microsoft.com/office/drawing/2014/main" id="{1B1FB835-2B04-1146-89E2-F9BDEBD00313}"/>
              </a:ext>
            </a:extLst>
          </p:cNvPr>
          <p:cNvPicPr>
            <a:picLocks noChangeAspect="1"/>
          </p:cNvPicPr>
          <p:nvPr/>
        </p:nvPicPr>
        <p:blipFill>
          <a:blip r:embed="rId7"/>
          <a:stretch>
            <a:fillRect/>
          </a:stretch>
        </p:blipFill>
        <p:spPr>
          <a:xfrm>
            <a:off x="6356650" y="805781"/>
            <a:ext cx="2540000" cy="952500"/>
          </a:xfrm>
          <a:prstGeom prst="rect">
            <a:avLst/>
          </a:prstGeom>
        </p:spPr>
      </p:pic>
      <p:pic>
        <p:nvPicPr>
          <p:cNvPr id="17" name="Picture 16" descr="Icon&#10;&#10;Description automatically generated">
            <a:extLst>
              <a:ext uri="{FF2B5EF4-FFF2-40B4-BE49-F238E27FC236}">
                <a16:creationId xmlns:a16="http://schemas.microsoft.com/office/drawing/2014/main" id="{35BDAA91-BA8E-3441-B2F6-C1E53DDDE32A}"/>
              </a:ext>
            </a:extLst>
          </p:cNvPr>
          <p:cNvPicPr>
            <a:picLocks noChangeAspect="1"/>
          </p:cNvPicPr>
          <p:nvPr/>
        </p:nvPicPr>
        <p:blipFill>
          <a:blip r:embed="rId8"/>
          <a:stretch>
            <a:fillRect/>
          </a:stretch>
        </p:blipFill>
        <p:spPr>
          <a:xfrm>
            <a:off x="6356650" y="6018520"/>
            <a:ext cx="2945414" cy="532788"/>
          </a:xfrm>
          <a:prstGeom prst="rect">
            <a:avLst/>
          </a:prstGeom>
        </p:spPr>
      </p:pic>
    </p:spTree>
    <p:extLst>
      <p:ext uri="{BB962C8B-B14F-4D97-AF65-F5344CB8AC3E}">
        <p14:creationId xmlns:p14="http://schemas.microsoft.com/office/powerpoint/2010/main" val="392686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
          <p:cNvSpPr txBox="1">
            <a:spLocks noGrp="1"/>
          </p:cNvSpPr>
          <p:nvPr>
            <p:ph type="subTitle" idx="1"/>
          </p:nvPr>
        </p:nvSpPr>
        <p:spPr>
          <a:xfrm>
            <a:off x="609600" y="5763379"/>
            <a:ext cx="5105400" cy="46166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FBCE23"/>
              </a:buClr>
              <a:buSzPts val="2400"/>
              <a:buNone/>
            </a:pPr>
            <a:r>
              <a:rPr lang="en-US"/>
              <a:t>datalab@ucdavis.edu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High Altitude Features by Type</a:t>
            </a:r>
            <a:endParaRPr dirty="0"/>
          </a:p>
        </p:txBody>
      </p:sp>
      <p:graphicFrame>
        <p:nvGraphicFramePr>
          <p:cNvPr id="3" name="Diagram 2">
            <a:extLst>
              <a:ext uri="{FF2B5EF4-FFF2-40B4-BE49-F238E27FC236}">
                <a16:creationId xmlns:a16="http://schemas.microsoft.com/office/drawing/2014/main" id="{E87BA03B-8A6A-B147-A322-628CD850AF02}"/>
              </a:ext>
            </a:extLst>
          </p:cNvPr>
          <p:cNvGraphicFramePr/>
          <p:nvPr>
            <p:extLst>
              <p:ext uri="{D42A27DB-BD31-4B8C-83A1-F6EECF244321}">
                <p14:modId xmlns:p14="http://schemas.microsoft.com/office/powerpoint/2010/main" val="2379794617"/>
              </p:ext>
            </p:extLst>
          </p:nvPr>
        </p:nvGraphicFramePr>
        <p:xfrm>
          <a:off x="2507075" y="1639424"/>
          <a:ext cx="7023100"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9996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Tabular Data Store Characteristics</a:t>
            </a:r>
            <a:endParaRPr dirty="0"/>
          </a:p>
        </p:txBody>
      </p:sp>
      <p:sp>
        <p:nvSpPr>
          <p:cNvPr id="4" name="Content Placeholder 2">
            <a:extLst>
              <a:ext uri="{FF2B5EF4-FFF2-40B4-BE49-F238E27FC236}">
                <a16:creationId xmlns:a16="http://schemas.microsoft.com/office/drawing/2014/main" id="{3209278B-E9ED-FA4E-8538-A5D516D29F64}"/>
              </a:ext>
            </a:extLst>
          </p:cNvPr>
          <p:cNvSpPr txBox="1">
            <a:spLocks/>
          </p:cNvSpPr>
          <p:nvPr/>
        </p:nvSpPr>
        <p:spPr>
          <a:xfrm>
            <a:off x="716812" y="1645995"/>
            <a:ext cx="3842832" cy="4038599"/>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1pPr>
            <a:lvl2pPr marL="914400" marR="0" lvl="1"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2pPr>
            <a:lvl3pPr marL="1371600" marR="0" lvl="2"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3pPr>
            <a:lvl4pPr marL="1828800" marR="0" lvl="3"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4pPr>
            <a:lvl5pPr marL="2286000" marR="0" lvl="4"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b="1" dirty="0"/>
              <a:t>PROS:</a:t>
            </a:r>
          </a:p>
          <a:p>
            <a:pPr lvl="1"/>
            <a:r>
              <a:rPr lang="en-US" dirty="0"/>
              <a:t>Fast</a:t>
            </a:r>
            <a:endParaRPr lang="en-US" i="1" dirty="0"/>
          </a:p>
          <a:p>
            <a:pPr lvl="1"/>
            <a:r>
              <a:rPr lang="en-US" dirty="0"/>
              <a:t>Easy</a:t>
            </a:r>
          </a:p>
          <a:p>
            <a:pPr lvl="1"/>
            <a:r>
              <a:rPr lang="en-US" dirty="0"/>
              <a:t>Ubiquitous</a:t>
            </a:r>
          </a:p>
          <a:p>
            <a:pPr lvl="1"/>
            <a:r>
              <a:rPr lang="en-US" dirty="0"/>
              <a:t>GUI</a:t>
            </a:r>
          </a:p>
          <a:p>
            <a:r>
              <a:rPr lang="en-US" b="1" dirty="0"/>
              <a:t>CONS</a:t>
            </a:r>
          </a:p>
          <a:p>
            <a:pPr lvl="1"/>
            <a:r>
              <a:rPr lang="en-US" dirty="0"/>
              <a:t>Scaling</a:t>
            </a:r>
          </a:p>
          <a:p>
            <a:pPr lvl="1"/>
            <a:r>
              <a:rPr lang="en-US" dirty="0"/>
              <a:t>Normalization</a:t>
            </a:r>
          </a:p>
          <a:p>
            <a:pPr lvl="1"/>
            <a:r>
              <a:rPr lang="en-US" dirty="0"/>
              <a:t>Integrity</a:t>
            </a:r>
          </a:p>
        </p:txBody>
      </p:sp>
      <p:pic>
        <p:nvPicPr>
          <p:cNvPr id="5" name="Picture 4" descr="A picture containing text&#10;&#10;Description automatically generated">
            <a:extLst>
              <a:ext uri="{FF2B5EF4-FFF2-40B4-BE49-F238E27FC236}">
                <a16:creationId xmlns:a16="http://schemas.microsoft.com/office/drawing/2014/main" id="{EF92E466-B817-9B4C-9A68-231ED0AC30AB}"/>
              </a:ext>
            </a:extLst>
          </p:cNvPr>
          <p:cNvPicPr>
            <a:picLocks noChangeAspect="1"/>
          </p:cNvPicPr>
          <p:nvPr/>
        </p:nvPicPr>
        <p:blipFill>
          <a:blip r:embed="rId3"/>
          <a:stretch>
            <a:fillRect/>
          </a:stretch>
        </p:blipFill>
        <p:spPr>
          <a:xfrm>
            <a:off x="5436854" y="1594926"/>
            <a:ext cx="5807675" cy="4140739"/>
          </a:xfrm>
          <a:prstGeom prst="rect">
            <a:avLst/>
          </a:prstGeom>
        </p:spPr>
      </p:pic>
      <p:sp>
        <p:nvSpPr>
          <p:cNvPr id="6" name="TextBox 5">
            <a:extLst>
              <a:ext uri="{FF2B5EF4-FFF2-40B4-BE49-F238E27FC236}">
                <a16:creationId xmlns:a16="http://schemas.microsoft.com/office/drawing/2014/main" id="{9BB305C3-1920-1349-A466-99FB4A32C02E}"/>
              </a:ext>
            </a:extLst>
          </p:cNvPr>
          <p:cNvSpPr txBox="1"/>
          <p:nvPr/>
        </p:nvSpPr>
        <p:spPr>
          <a:xfrm>
            <a:off x="533875" y="5760864"/>
            <a:ext cx="4151750" cy="1046440"/>
          </a:xfrm>
          <a:prstGeom prst="rect">
            <a:avLst/>
          </a:prstGeom>
          <a:noFill/>
        </p:spPr>
        <p:txBody>
          <a:bodyPr wrap="square" rtlCol="0">
            <a:spAutoFit/>
          </a:bodyPr>
          <a:lstStyle/>
          <a:p>
            <a:r>
              <a:rPr lang="en-US" sz="1600" dirty="0"/>
              <a:t>Most popular include Microsoft Excel, Google Sheets, </a:t>
            </a:r>
            <a:r>
              <a:rPr lang="en-US" sz="1600" dirty="0" err="1"/>
              <a:t>OpenRefine</a:t>
            </a:r>
            <a:r>
              <a:rPr lang="en-US" sz="1600" dirty="0"/>
              <a:t>, Open Science Framework</a:t>
            </a:r>
          </a:p>
          <a:p>
            <a:endParaRPr lang="en-US" dirty="0"/>
          </a:p>
        </p:txBody>
      </p:sp>
    </p:spTree>
    <p:extLst>
      <p:ext uri="{BB962C8B-B14F-4D97-AF65-F5344CB8AC3E}">
        <p14:creationId xmlns:p14="http://schemas.microsoft.com/office/powerpoint/2010/main" val="186800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RDBMS Data Store Characteristics</a:t>
            </a:r>
            <a:endParaRPr dirty="0"/>
          </a:p>
        </p:txBody>
      </p:sp>
      <p:graphicFrame>
        <p:nvGraphicFramePr>
          <p:cNvPr id="3" name="Content Placeholder 2">
            <a:extLst>
              <a:ext uri="{FF2B5EF4-FFF2-40B4-BE49-F238E27FC236}">
                <a16:creationId xmlns:a16="http://schemas.microsoft.com/office/drawing/2014/main" id="{8736B5D4-1472-7142-A281-7041A15F9FE6}"/>
              </a:ext>
            </a:extLst>
          </p:cNvPr>
          <p:cNvGraphicFramePr>
            <a:graphicFrameLocks/>
          </p:cNvGraphicFramePr>
          <p:nvPr>
            <p:extLst>
              <p:ext uri="{D42A27DB-BD31-4B8C-83A1-F6EECF244321}">
                <p14:modId xmlns:p14="http://schemas.microsoft.com/office/powerpoint/2010/main" val="2034233907"/>
              </p:ext>
            </p:extLst>
          </p:nvPr>
        </p:nvGraphicFramePr>
        <p:xfrm>
          <a:off x="6462586" y="1306933"/>
          <a:ext cx="5350476" cy="1362128"/>
        </p:xfrm>
        <a:graphic>
          <a:graphicData uri="http://schemas.openxmlformats.org/drawingml/2006/table">
            <a:tbl>
              <a:tblPr firstRow="1" bandRow="1">
                <a:tableStyleId>{5C22544A-7EE6-4342-B048-85BDC9FD1C3A}</a:tableStyleId>
              </a:tblPr>
              <a:tblGrid>
                <a:gridCol w="648543">
                  <a:extLst>
                    <a:ext uri="{9D8B030D-6E8A-4147-A177-3AD203B41FA5}">
                      <a16:colId xmlns:a16="http://schemas.microsoft.com/office/drawing/2014/main" val="20000"/>
                    </a:ext>
                  </a:extLst>
                </a:gridCol>
                <a:gridCol w="1134949">
                  <a:extLst>
                    <a:ext uri="{9D8B030D-6E8A-4147-A177-3AD203B41FA5}">
                      <a16:colId xmlns:a16="http://schemas.microsoft.com/office/drawing/2014/main" val="20001"/>
                    </a:ext>
                  </a:extLst>
                </a:gridCol>
                <a:gridCol w="891746">
                  <a:extLst>
                    <a:ext uri="{9D8B030D-6E8A-4147-A177-3AD203B41FA5}">
                      <a16:colId xmlns:a16="http://schemas.microsoft.com/office/drawing/2014/main" val="20002"/>
                    </a:ext>
                  </a:extLst>
                </a:gridCol>
                <a:gridCol w="891746">
                  <a:extLst>
                    <a:ext uri="{9D8B030D-6E8A-4147-A177-3AD203B41FA5}">
                      <a16:colId xmlns:a16="http://schemas.microsoft.com/office/drawing/2014/main" val="20003"/>
                    </a:ext>
                  </a:extLst>
                </a:gridCol>
                <a:gridCol w="891746">
                  <a:extLst>
                    <a:ext uri="{9D8B030D-6E8A-4147-A177-3AD203B41FA5}">
                      <a16:colId xmlns:a16="http://schemas.microsoft.com/office/drawing/2014/main" val="20004"/>
                    </a:ext>
                  </a:extLst>
                </a:gridCol>
                <a:gridCol w="891746">
                  <a:extLst>
                    <a:ext uri="{9D8B030D-6E8A-4147-A177-3AD203B41FA5}">
                      <a16:colId xmlns:a16="http://schemas.microsoft.com/office/drawing/2014/main" val="20005"/>
                    </a:ext>
                  </a:extLst>
                </a:gridCol>
              </a:tblGrid>
              <a:tr h="340532">
                <a:tc>
                  <a:txBody>
                    <a:bodyPr/>
                    <a:lstStyle/>
                    <a:p>
                      <a:pPr algn="ctr"/>
                      <a:r>
                        <a:rPr lang="en-US" dirty="0"/>
                        <a:t>ID</a:t>
                      </a:r>
                    </a:p>
                  </a:txBody>
                  <a:tcPr/>
                </a:tc>
                <a:tc>
                  <a:txBody>
                    <a:bodyPr/>
                    <a:lstStyle/>
                    <a:p>
                      <a:pPr algn="ctr"/>
                      <a:r>
                        <a:rPr lang="en-US" dirty="0"/>
                        <a:t>NAME</a:t>
                      </a:r>
                    </a:p>
                  </a:txBody>
                  <a:tcPr/>
                </a:tc>
                <a:tc>
                  <a:txBody>
                    <a:bodyPr/>
                    <a:lstStyle/>
                    <a:p>
                      <a:pPr algn="ctr"/>
                      <a:r>
                        <a:rPr lang="en-US" dirty="0"/>
                        <a:t>BREED</a:t>
                      </a:r>
                    </a:p>
                  </a:txBody>
                  <a:tcPr/>
                </a:tc>
                <a:tc>
                  <a:txBody>
                    <a:bodyPr/>
                    <a:lstStyle/>
                    <a:p>
                      <a:pPr algn="ctr"/>
                      <a:r>
                        <a:rPr lang="en-US" dirty="0"/>
                        <a:t>COLOR</a:t>
                      </a:r>
                    </a:p>
                  </a:txBody>
                  <a:tcPr/>
                </a:tc>
                <a:tc>
                  <a:txBody>
                    <a:bodyPr/>
                    <a:lstStyle/>
                    <a:p>
                      <a:pPr algn="ctr"/>
                      <a:r>
                        <a:rPr lang="en-US" dirty="0"/>
                        <a:t>EAR</a:t>
                      </a:r>
                    </a:p>
                  </a:txBody>
                  <a:tcPr/>
                </a:tc>
                <a:tc>
                  <a:txBody>
                    <a:bodyPr/>
                    <a:lstStyle/>
                    <a:p>
                      <a:pPr algn="ctr"/>
                      <a:r>
                        <a:rPr lang="en-US" dirty="0"/>
                        <a:t>FUR</a:t>
                      </a:r>
                    </a:p>
                  </a:txBody>
                  <a:tcPr/>
                </a:tc>
                <a:extLst>
                  <a:ext uri="{0D108BD9-81ED-4DB2-BD59-A6C34878D82A}">
                    <a16:rowId xmlns:a16="http://schemas.microsoft.com/office/drawing/2014/main" val="10000"/>
                  </a:ext>
                </a:extLst>
              </a:tr>
              <a:tr h="340532">
                <a:tc>
                  <a:txBody>
                    <a:bodyPr/>
                    <a:lstStyle/>
                    <a:p>
                      <a:pPr algn="ctr"/>
                      <a:r>
                        <a:rPr lang="en-US" dirty="0"/>
                        <a:t>1</a:t>
                      </a:r>
                    </a:p>
                  </a:txBody>
                  <a:tcPr/>
                </a:tc>
                <a:tc>
                  <a:txBody>
                    <a:bodyPr/>
                    <a:lstStyle/>
                    <a:p>
                      <a:r>
                        <a:rPr lang="en-US" dirty="0"/>
                        <a:t>Fluffy</a:t>
                      </a:r>
                    </a:p>
                  </a:txBody>
                  <a:tcPr/>
                </a:tc>
                <a:tc>
                  <a:txBody>
                    <a:bodyPr/>
                    <a:lstStyle/>
                    <a:p>
                      <a:r>
                        <a:rPr lang="en-US" dirty="0"/>
                        <a:t>Sphynx</a:t>
                      </a:r>
                    </a:p>
                  </a:txBody>
                  <a:tcPr/>
                </a:tc>
                <a:tc>
                  <a:txBody>
                    <a:bodyPr/>
                    <a:lstStyle/>
                    <a:p>
                      <a:r>
                        <a:rPr lang="en-US" dirty="0"/>
                        <a:t>Tabby</a:t>
                      </a:r>
                    </a:p>
                  </a:txBody>
                  <a:tcPr/>
                </a:tc>
                <a:tc>
                  <a:txBody>
                    <a:bodyPr/>
                    <a:lstStyle/>
                    <a:p>
                      <a:r>
                        <a:rPr lang="en-US" dirty="0"/>
                        <a:t>Large</a:t>
                      </a:r>
                    </a:p>
                  </a:txBody>
                  <a:tcPr/>
                </a:tc>
                <a:tc>
                  <a:txBody>
                    <a:bodyPr/>
                    <a:lstStyle/>
                    <a:p>
                      <a:r>
                        <a:rPr lang="en-US" dirty="0"/>
                        <a:t>None</a:t>
                      </a:r>
                    </a:p>
                  </a:txBody>
                  <a:tcPr/>
                </a:tc>
                <a:extLst>
                  <a:ext uri="{0D108BD9-81ED-4DB2-BD59-A6C34878D82A}">
                    <a16:rowId xmlns:a16="http://schemas.microsoft.com/office/drawing/2014/main" val="10001"/>
                  </a:ext>
                </a:extLst>
              </a:tr>
              <a:tr h="340532">
                <a:tc>
                  <a:txBody>
                    <a:bodyPr/>
                    <a:lstStyle/>
                    <a:p>
                      <a:pPr algn="ctr"/>
                      <a:r>
                        <a:rPr lang="en-US" dirty="0"/>
                        <a:t>2</a:t>
                      </a:r>
                    </a:p>
                  </a:txBody>
                  <a:tcPr/>
                </a:tc>
                <a:tc>
                  <a:txBody>
                    <a:bodyPr/>
                    <a:lstStyle/>
                    <a:p>
                      <a:r>
                        <a:rPr lang="en-US" dirty="0"/>
                        <a:t>Major</a:t>
                      </a:r>
                      <a:r>
                        <a:rPr lang="en-US" baseline="0" dirty="0"/>
                        <a:t> Tom</a:t>
                      </a:r>
                      <a:endParaRPr lang="en-US" dirty="0"/>
                    </a:p>
                  </a:txBody>
                  <a:tcPr/>
                </a:tc>
                <a:tc>
                  <a:txBody>
                    <a:bodyPr/>
                    <a:lstStyle/>
                    <a:p>
                      <a:r>
                        <a:rPr lang="en-US" dirty="0"/>
                        <a:t>Scottish</a:t>
                      </a:r>
                    </a:p>
                  </a:txBody>
                  <a:tcPr/>
                </a:tc>
                <a:tc>
                  <a:txBody>
                    <a:bodyPr/>
                    <a:lstStyle/>
                    <a:p>
                      <a:r>
                        <a:rPr lang="en-US" dirty="0"/>
                        <a:t>Grey</a:t>
                      </a:r>
                    </a:p>
                  </a:txBody>
                  <a:tcPr/>
                </a:tc>
                <a:tc>
                  <a:txBody>
                    <a:bodyPr/>
                    <a:lstStyle/>
                    <a:p>
                      <a:r>
                        <a:rPr lang="en-US" dirty="0"/>
                        <a:t>Floppy</a:t>
                      </a:r>
                    </a:p>
                  </a:txBody>
                  <a:tcPr/>
                </a:tc>
                <a:tc>
                  <a:txBody>
                    <a:bodyPr/>
                    <a:lstStyle/>
                    <a:p>
                      <a:r>
                        <a:rPr lang="en-US" dirty="0"/>
                        <a:t>Medium</a:t>
                      </a:r>
                    </a:p>
                  </a:txBody>
                  <a:tcPr/>
                </a:tc>
                <a:extLst>
                  <a:ext uri="{0D108BD9-81ED-4DB2-BD59-A6C34878D82A}">
                    <a16:rowId xmlns:a16="http://schemas.microsoft.com/office/drawing/2014/main" val="10002"/>
                  </a:ext>
                </a:extLst>
              </a:tr>
              <a:tr h="340532">
                <a:tc>
                  <a:txBody>
                    <a:bodyPr/>
                    <a:lstStyle/>
                    <a:p>
                      <a:pPr algn="ctr"/>
                      <a:r>
                        <a:rPr lang="en-US" dirty="0"/>
                        <a:t>3</a:t>
                      </a:r>
                    </a:p>
                  </a:txBody>
                  <a:tcPr/>
                </a:tc>
                <a:tc>
                  <a:txBody>
                    <a:bodyPr/>
                    <a:lstStyle/>
                    <a:p>
                      <a:r>
                        <a:rPr lang="en-US" dirty="0"/>
                        <a:t>Josie</a:t>
                      </a:r>
                    </a:p>
                  </a:txBody>
                  <a:tcPr/>
                </a:tc>
                <a:tc>
                  <a:txBody>
                    <a:bodyPr/>
                    <a:lstStyle/>
                    <a:p>
                      <a:r>
                        <a:rPr lang="en-US" dirty="0"/>
                        <a:t>Sphynx</a:t>
                      </a:r>
                    </a:p>
                  </a:txBody>
                  <a:tcPr/>
                </a:tc>
                <a:tc>
                  <a:txBody>
                    <a:bodyPr/>
                    <a:lstStyle/>
                    <a:p>
                      <a:r>
                        <a:rPr lang="en-US" dirty="0"/>
                        <a:t>Tabby</a:t>
                      </a:r>
                    </a:p>
                  </a:txBody>
                  <a:tcPr/>
                </a:tc>
                <a:tc>
                  <a:txBody>
                    <a:bodyPr/>
                    <a:lstStyle/>
                    <a:p>
                      <a:r>
                        <a:rPr lang="en-US" dirty="0"/>
                        <a:t>Large</a:t>
                      </a:r>
                    </a:p>
                  </a:txBody>
                  <a:tcPr/>
                </a:tc>
                <a:tc>
                  <a:txBody>
                    <a:bodyPr/>
                    <a:lstStyle/>
                    <a:p>
                      <a:r>
                        <a:rPr lang="en-US" dirty="0"/>
                        <a:t>Fuzz</a:t>
                      </a:r>
                    </a:p>
                  </a:txBody>
                  <a:tcPr/>
                </a:tc>
                <a:extLst>
                  <a:ext uri="{0D108BD9-81ED-4DB2-BD59-A6C34878D82A}">
                    <a16:rowId xmlns:a16="http://schemas.microsoft.com/office/drawing/2014/main" val="10003"/>
                  </a:ext>
                </a:extLst>
              </a:tr>
            </a:tbl>
          </a:graphicData>
        </a:graphic>
      </p:graphicFrame>
      <p:sp>
        <p:nvSpPr>
          <p:cNvPr id="5" name="Content Placeholder 2">
            <a:extLst>
              <a:ext uri="{FF2B5EF4-FFF2-40B4-BE49-F238E27FC236}">
                <a16:creationId xmlns:a16="http://schemas.microsoft.com/office/drawing/2014/main" id="{02ADE07B-BC5B-874F-AEF8-AC71D348B8EE}"/>
              </a:ext>
            </a:extLst>
          </p:cNvPr>
          <p:cNvSpPr txBox="1">
            <a:spLocks/>
          </p:cNvSpPr>
          <p:nvPr/>
        </p:nvSpPr>
        <p:spPr>
          <a:xfrm>
            <a:off x="375764" y="1306933"/>
            <a:ext cx="5350476" cy="51556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1pPr>
            <a:lvl2pPr marL="914400" marR="0" lvl="1"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2pPr>
            <a:lvl3pPr marL="1371600" marR="0" lvl="2"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3pPr>
            <a:lvl4pPr marL="1828800" marR="0" lvl="3"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4pPr>
            <a:lvl5pPr marL="2286000" marR="0" lvl="4"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400" b="1" dirty="0"/>
              <a:t>PROS:</a:t>
            </a:r>
            <a:endParaRPr lang="en-US" sz="1400" i="1" dirty="0"/>
          </a:p>
          <a:p>
            <a:pPr lvl="1"/>
            <a:r>
              <a:rPr lang="en-US" sz="1400" dirty="0"/>
              <a:t>Supports strict ACID (Atomic, Consistent, Isolated, Durable) transactions</a:t>
            </a:r>
          </a:p>
          <a:p>
            <a:pPr lvl="1"/>
            <a:r>
              <a:rPr lang="en-US" sz="1400" dirty="0"/>
              <a:t>Supports Joins</a:t>
            </a:r>
          </a:p>
          <a:p>
            <a:pPr lvl="1"/>
            <a:r>
              <a:rPr lang="en-US" sz="1400" dirty="0"/>
              <a:t>Relationships with defined constraints</a:t>
            </a:r>
          </a:p>
          <a:p>
            <a:pPr lvl="1"/>
            <a:r>
              <a:rPr lang="en-US" sz="1400" dirty="0"/>
              <a:t>Built-in data integrity through normalization and data typing</a:t>
            </a:r>
          </a:p>
          <a:p>
            <a:pPr lvl="1"/>
            <a:r>
              <a:rPr lang="en-US" sz="1400" dirty="0"/>
              <a:t>Limitless Indexing</a:t>
            </a:r>
          </a:p>
          <a:p>
            <a:pPr lvl="1"/>
            <a:r>
              <a:rPr lang="en-US" sz="1400" dirty="0"/>
              <a:t>Strong query language</a:t>
            </a:r>
          </a:p>
          <a:p>
            <a:pPr lvl="1"/>
            <a:r>
              <a:rPr lang="en-US" sz="1400" dirty="0"/>
              <a:t>Large ecosystem</a:t>
            </a:r>
          </a:p>
          <a:p>
            <a:r>
              <a:rPr lang="en-US" sz="1400" b="1" dirty="0"/>
              <a:t>CONS</a:t>
            </a:r>
          </a:p>
          <a:p>
            <a:pPr lvl="1"/>
            <a:r>
              <a:rPr lang="en-US" sz="1400" dirty="0"/>
              <a:t>Does not scale horizontally (concurrency and data size), only vertically, unless </a:t>
            </a:r>
            <a:r>
              <a:rPr lang="en-US" sz="1400" dirty="0" err="1"/>
              <a:t>sharding</a:t>
            </a:r>
            <a:endParaRPr lang="en-US" sz="1400" dirty="0"/>
          </a:p>
          <a:p>
            <a:pPr lvl="1"/>
            <a:r>
              <a:rPr lang="en-US" sz="1400" dirty="0"/>
              <a:t>Data is normalized, resulting in many joins and loss of speed</a:t>
            </a:r>
          </a:p>
          <a:p>
            <a:pPr lvl="1"/>
            <a:r>
              <a:rPr lang="en-US" sz="1400" dirty="0"/>
              <a:t>Difficulty working with hierarchical and graph data</a:t>
            </a:r>
          </a:p>
          <a:p>
            <a:pPr lvl="1"/>
            <a:r>
              <a:rPr lang="en-US" sz="1400" dirty="0"/>
              <a:t>Significant system administration effort</a:t>
            </a:r>
          </a:p>
          <a:p>
            <a:pPr lvl="1"/>
            <a:r>
              <a:rPr lang="en-US" sz="1400" dirty="0"/>
              <a:t>Data not human readable</a:t>
            </a:r>
          </a:p>
          <a:p>
            <a:pPr lvl="1"/>
            <a:r>
              <a:rPr lang="en-US" sz="1400" dirty="0"/>
              <a:t>Schema on write (pre-defined data model)</a:t>
            </a:r>
          </a:p>
        </p:txBody>
      </p:sp>
      <p:pic>
        <p:nvPicPr>
          <p:cNvPr id="6" name="Picture 5">
            <a:extLst>
              <a:ext uri="{FF2B5EF4-FFF2-40B4-BE49-F238E27FC236}">
                <a16:creationId xmlns:a16="http://schemas.microsoft.com/office/drawing/2014/main" id="{4E51F37C-FB34-3946-B352-1008BB273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504" y="3429000"/>
            <a:ext cx="5448557" cy="1060509"/>
          </a:xfrm>
          <a:prstGeom prst="rect">
            <a:avLst/>
          </a:prstGeom>
        </p:spPr>
      </p:pic>
      <p:sp>
        <p:nvSpPr>
          <p:cNvPr id="2" name="TextBox 1">
            <a:extLst>
              <a:ext uri="{FF2B5EF4-FFF2-40B4-BE49-F238E27FC236}">
                <a16:creationId xmlns:a16="http://schemas.microsoft.com/office/drawing/2014/main" id="{3E87775D-624D-0744-B14B-F679D527140A}"/>
              </a:ext>
            </a:extLst>
          </p:cNvPr>
          <p:cNvSpPr txBox="1"/>
          <p:nvPr/>
        </p:nvSpPr>
        <p:spPr>
          <a:xfrm>
            <a:off x="6462586" y="5046812"/>
            <a:ext cx="3509317" cy="1415772"/>
          </a:xfrm>
          <a:prstGeom prst="rect">
            <a:avLst/>
          </a:prstGeom>
          <a:noFill/>
        </p:spPr>
        <p:txBody>
          <a:bodyPr wrap="square" rtlCol="0">
            <a:spAutoFit/>
          </a:bodyPr>
          <a:lstStyle/>
          <a:p>
            <a:r>
              <a:rPr lang="en-US" sz="1800" dirty="0"/>
              <a:t>Most popular are MySQL, PostgreSQL, Microsoft SQL Server, Oracle Database, IBM DB2, Microsoft Access </a:t>
            </a:r>
          </a:p>
          <a:p>
            <a:endParaRPr lang="en-US" dirty="0"/>
          </a:p>
        </p:txBody>
      </p:sp>
    </p:spTree>
    <p:extLst>
      <p:ext uri="{BB962C8B-B14F-4D97-AF65-F5344CB8AC3E}">
        <p14:creationId xmlns:p14="http://schemas.microsoft.com/office/powerpoint/2010/main" val="425331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Tree and Graph Data Store Characteristics</a:t>
            </a:r>
            <a:endParaRPr dirty="0"/>
          </a:p>
        </p:txBody>
      </p:sp>
      <p:sp>
        <p:nvSpPr>
          <p:cNvPr id="3" name="Content Placeholder 2">
            <a:extLst>
              <a:ext uri="{FF2B5EF4-FFF2-40B4-BE49-F238E27FC236}">
                <a16:creationId xmlns:a16="http://schemas.microsoft.com/office/drawing/2014/main" id="{247A2FF3-5313-7A4A-BD0D-770F7BD915D5}"/>
              </a:ext>
            </a:extLst>
          </p:cNvPr>
          <p:cNvSpPr txBox="1">
            <a:spLocks/>
          </p:cNvSpPr>
          <p:nvPr/>
        </p:nvSpPr>
        <p:spPr>
          <a:xfrm>
            <a:off x="383179" y="1335449"/>
            <a:ext cx="7543681" cy="52013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1pPr>
            <a:lvl2pPr marL="914400" marR="0" lvl="1"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2pPr>
            <a:lvl3pPr marL="1371600" marR="0" lvl="2"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3pPr>
            <a:lvl4pPr marL="1828800" marR="0" lvl="3"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4pPr>
            <a:lvl5pPr marL="2286000" marR="0" lvl="4"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1050" b="1" dirty="0"/>
              <a:t>PROS:</a:t>
            </a:r>
          </a:p>
          <a:p>
            <a:pPr lvl="1"/>
            <a:r>
              <a:rPr lang="en-US" sz="1050" dirty="0"/>
              <a:t>Works with semi-structured data (JSON, XML)</a:t>
            </a:r>
            <a:endParaRPr lang="en-US" sz="1050" i="1" dirty="0"/>
          </a:p>
          <a:p>
            <a:pPr lvl="1"/>
            <a:r>
              <a:rPr lang="en-US" sz="1050" dirty="0"/>
              <a:t>Horizontal Scaling</a:t>
            </a:r>
          </a:p>
          <a:p>
            <a:pPr lvl="1"/>
            <a:r>
              <a:rPr lang="en-US" sz="1050" dirty="0"/>
              <a:t>High consistency and Volume</a:t>
            </a:r>
          </a:p>
          <a:p>
            <a:pPr lvl="1"/>
            <a:r>
              <a:rPr lang="en-US" sz="1050" dirty="0"/>
              <a:t>Random reads and writes</a:t>
            </a:r>
          </a:p>
          <a:p>
            <a:pPr lvl="1"/>
            <a:r>
              <a:rPr lang="en-US" sz="1050" dirty="0"/>
              <a:t>Massive data stores</a:t>
            </a:r>
          </a:p>
          <a:p>
            <a:pPr lvl="1"/>
            <a:r>
              <a:rPr lang="en-US" sz="1050" dirty="0"/>
              <a:t>Schema free / schema on read</a:t>
            </a:r>
          </a:p>
          <a:p>
            <a:pPr lvl="1"/>
            <a:r>
              <a:rPr lang="en-US" sz="1050" dirty="0"/>
              <a:t>Supports documents with different fields</a:t>
            </a:r>
          </a:p>
          <a:p>
            <a:pPr lvl="1"/>
            <a:r>
              <a:rPr lang="en-US" sz="1050" dirty="0"/>
              <a:t>High availability</a:t>
            </a:r>
          </a:p>
          <a:p>
            <a:pPr lvl="1"/>
            <a:r>
              <a:rPr lang="en-US" sz="1050" dirty="0"/>
              <a:t>Simplicity of design (no impedance mismatch)</a:t>
            </a:r>
          </a:p>
          <a:p>
            <a:pPr lvl="1"/>
            <a:r>
              <a:rPr lang="en-US" sz="1050" dirty="0"/>
              <a:t>Finer control over availability</a:t>
            </a:r>
          </a:p>
          <a:p>
            <a:pPr lvl="1"/>
            <a:r>
              <a:rPr lang="en-US" sz="1050" dirty="0"/>
              <a:t>Speed (do to lack of joins)</a:t>
            </a:r>
          </a:p>
          <a:p>
            <a:r>
              <a:rPr lang="en-US" sz="1050" b="1" dirty="0"/>
              <a:t>CONS</a:t>
            </a:r>
          </a:p>
          <a:p>
            <a:pPr lvl="1"/>
            <a:r>
              <a:rPr lang="en-US" sz="1050" dirty="0"/>
              <a:t>BASE (Basic Availability, Soft-State, Eventual) as opposed to ACID</a:t>
            </a:r>
          </a:p>
          <a:p>
            <a:pPr lvl="1"/>
            <a:r>
              <a:rPr lang="en-US" sz="1050" dirty="0"/>
              <a:t>Limited support for joins</a:t>
            </a:r>
          </a:p>
          <a:p>
            <a:pPr lvl="1"/>
            <a:r>
              <a:rPr lang="en-US" sz="1050" dirty="0"/>
              <a:t>Data is de-normalized</a:t>
            </a:r>
          </a:p>
          <a:p>
            <a:pPr lvl="1"/>
            <a:r>
              <a:rPr lang="en-US" sz="1050" dirty="0"/>
              <a:t>No built-in support for integrity, validation must be performed programmatically during insert</a:t>
            </a:r>
          </a:p>
          <a:p>
            <a:pPr lvl="1"/>
            <a:r>
              <a:rPr lang="en-US" sz="1050" dirty="0"/>
              <a:t>No relationship enforcement</a:t>
            </a:r>
          </a:p>
          <a:p>
            <a:pPr lvl="1"/>
            <a:r>
              <a:rPr lang="en-US" sz="1050" dirty="0"/>
              <a:t>Limited Indexing</a:t>
            </a:r>
          </a:p>
          <a:p>
            <a:pPr lvl="1"/>
            <a:r>
              <a:rPr lang="en-US" sz="1050" dirty="0"/>
              <a:t>Weak SQL</a:t>
            </a:r>
          </a:p>
          <a:p>
            <a:pPr lvl="1"/>
            <a:r>
              <a:rPr lang="en-US" sz="1050" dirty="0"/>
              <a:t>Limited transaction support</a:t>
            </a:r>
          </a:p>
          <a:p>
            <a:pPr lvl="1"/>
            <a:r>
              <a:rPr lang="en-US" sz="1050" dirty="0"/>
              <a:t>Slow, mass indexing</a:t>
            </a:r>
          </a:p>
        </p:txBody>
      </p:sp>
      <p:pic>
        <p:nvPicPr>
          <p:cNvPr id="4" name="Picture 3" descr="Diagram&#10;&#10;Description automatically generated">
            <a:extLst>
              <a:ext uri="{FF2B5EF4-FFF2-40B4-BE49-F238E27FC236}">
                <a16:creationId xmlns:a16="http://schemas.microsoft.com/office/drawing/2014/main" id="{5D1DD30A-C95F-3948-9E4E-8EDE42E2A1B5}"/>
              </a:ext>
            </a:extLst>
          </p:cNvPr>
          <p:cNvPicPr>
            <a:picLocks noChangeAspect="1"/>
          </p:cNvPicPr>
          <p:nvPr/>
        </p:nvPicPr>
        <p:blipFill>
          <a:blip r:embed="rId3"/>
          <a:stretch>
            <a:fillRect/>
          </a:stretch>
        </p:blipFill>
        <p:spPr>
          <a:xfrm>
            <a:off x="7802506" y="1470455"/>
            <a:ext cx="4208262" cy="4052096"/>
          </a:xfrm>
          <a:prstGeom prst="rect">
            <a:avLst/>
          </a:prstGeom>
        </p:spPr>
      </p:pic>
      <p:sp>
        <p:nvSpPr>
          <p:cNvPr id="5" name="TextBox 4">
            <a:extLst>
              <a:ext uri="{FF2B5EF4-FFF2-40B4-BE49-F238E27FC236}">
                <a16:creationId xmlns:a16="http://schemas.microsoft.com/office/drawing/2014/main" id="{5B7C4784-8430-C844-B7A5-41B8C0935CEA}"/>
              </a:ext>
            </a:extLst>
          </p:cNvPr>
          <p:cNvSpPr txBox="1"/>
          <p:nvPr/>
        </p:nvSpPr>
        <p:spPr>
          <a:xfrm>
            <a:off x="5404840" y="1470455"/>
            <a:ext cx="3632886" cy="1292662"/>
          </a:xfrm>
          <a:prstGeom prst="rect">
            <a:avLst/>
          </a:prstGeom>
          <a:noFill/>
        </p:spPr>
        <p:txBody>
          <a:bodyPr wrap="square" rtlCol="0">
            <a:spAutoFit/>
          </a:bodyPr>
          <a:lstStyle/>
          <a:p>
            <a:r>
              <a:rPr lang="en-US" sz="1600" dirty="0"/>
              <a:t>Popular platforms include MongoDB, </a:t>
            </a:r>
            <a:r>
              <a:rPr lang="en-US" sz="1600" dirty="0" err="1"/>
              <a:t>DocumentDB</a:t>
            </a:r>
            <a:r>
              <a:rPr lang="en-US" sz="1600" dirty="0"/>
              <a:t>, Cassandra, </a:t>
            </a:r>
            <a:r>
              <a:rPr lang="en-US" sz="1600" dirty="0" err="1"/>
              <a:t>Coachbase</a:t>
            </a:r>
            <a:r>
              <a:rPr lang="en-US" sz="1600" dirty="0"/>
              <a:t>, HBase, Redis, Neo4j, </a:t>
            </a:r>
            <a:r>
              <a:rPr lang="en-US" sz="1600" dirty="0" err="1"/>
              <a:t>Solr</a:t>
            </a:r>
            <a:r>
              <a:rPr lang="en-US" sz="1600" dirty="0"/>
              <a:t>/Lucene, </a:t>
            </a:r>
            <a:r>
              <a:rPr lang="en-US" sz="1600" dirty="0" err="1"/>
              <a:t>ArangoDB</a:t>
            </a:r>
            <a:endParaRPr lang="en-US" sz="1600" dirty="0"/>
          </a:p>
          <a:p>
            <a:endParaRPr lang="en-US" dirty="0"/>
          </a:p>
        </p:txBody>
      </p:sp>
    </p:spTree>
    <p:extLst>
      <p:ext uri="{BB962C8B-B14F-4D97-AF65-F5344CB8AC3E}">
        <p14:creationId xmlns:p14="http://schemas.microsoft.com/office/powerpoint/2010/main" val="232734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a:stretch/>
        </p:blipFill>
        <p:spPr>
          <a:xfrm>
            <a:off x="223264" y="178906"/>
            <a:ext cx="4774403" cy="1421294"/>
          </a:xfrm>
          <a:prstGeom prst="rect">
            <a:avLst/>
          </a:prstGeom>
          <a:noFill/>
          <a:ln>
            <a:noFill/>
          </a:ln>
        </p:spPr>
      </p:pic>
      <p:sp>
        <p:nvSpPr>
          <p:cNvPr id="2" name="TextBox 1">
            <a:extLst>
              <a:ext uri="{FF2B5EF4-FFF2-40B4-BE49-F238E27FC236}">
                <a16:creationId xmlns:a16="http://schemas.microsoft.com/office/drawing/2014/main" id="{EB86C1E9-20D6-4D4D-8F73-9ADBCC5BF8DB}"/>
              </a:ext>
            </a:extLst>
          </p:cNvPr>
          <p:cNvSpPr txBox="1"/>
          <p:nvPr/>
        </p:nvSpPr>
        <p:spPr>
          <a:xfrm>
            <a:off x="408616" y="2659559"/>
            <a:ext cx="7573850" cy="769441"/>
          </a:xfrm>
          <a:prstGeom prst="rect">
            <a:avLst/>
          </a:prstGeom>
          <a:noFill/>
        </p:spPr>
        <p:txBody>
          <a:bodyPr wrap="square" rtlCol="0">
            <a:spAutoFit/>
          </a:bodyPr>
          <a:lstStyle/>
          <a:p>
            <a:r>
              <a:rPr lang="en-US" sz="4400" b="1" dirty="0"/>
              <a:t>Choosing the Right Option</a:t>
            </a:r>
          </a:p>
        </p:txBody>
      </p:sp>
      <p:sp>
        <p:nvSpPr>
          <p:cNvPr id="3" name="TextBox 2">
            <a:extLst>
              <a:ext uri="{FF2B5EF4-FFF2-40B4-BE49-F238E27FC236}">
                <a16:creationId xmlns:a16="http://schemas.microsoft.com/office/drawing/2014/main" id="{8BF58A40-2B24-3C49-B457-92EEB5A71FCA}"/>
              </a:ext>
            </a:extLst>
          </p:cNvPr>
          <p:cNvSpPr txBox="1"/>
          <p:nvPr/>
        </p:nvSpPr>
        <p:spPr>
          <a:xfrm>
            <a:off x="1069281" y="3567782"/>
            <a:ext cx="6882715"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Often involves competing inherent needs;</a:t>
            </a:r>
          </a:p>
          <a:p>
            <a:pPr marL="342900" indent="-342900">
              <a:buFont typeface="Arial" panose="020B0604020202020204" pitchFamily="34" charset="0"/>
              <a:buChar char="•"/>
            </a:pPr>
            <a:r>
              <a:rPr lang="en-US" sz="2400" dirty="0"/>
              <a:t>Cost consideration;</a:t>
            </a:r>
          </a:p>
          <a:p>
            <a:pPr marL="342900" indent="-342900">
              <a:buFont typeface="Arial" panose="020B0604020202020204" pitchFamily="34" charset="0"/>
              <a:buChar char="•"/>
            </a:pPr>
            <a:r>
              <a:rPr lang="en-US" sz="2400" dirty="0"/>
              <a:t>Workflow consideration.</a:t>
            </a:r>
          </a:p>
        </p:txBody>
      </p:sp>
      <p:pic>
        <p:nvPicPr>
          <p:cNvPr id="5" name="Picture 4" descr="Shape&#10;&#10;Description automatically generated with medium confidence">
            <a:extLst>
              <a:ext uri="{FF2B5EF4-FFF2-40B4-BE49-F238E27FC236}">
                <a16:creationId xmlns:a16="http://schemas.microsoft.com/office/drawing/2014/main" id="{39892F3D-B7B5-2848-A380-BB35624F4FB2}"/>
              </a:ext>
            </a:extLst>
          </p:cNvPr>
          <p:cNvPicPr>
            <a:picLocks noChangeAspect="1"/>
          </p:cNvPicPr>
          <p:nvPr/>
        </p:nvPicPr>
        <p:blipFill>
          <a:blip r:embed="rId4"/>
          <a:stretch>
            <a:fillRect/>
          </a:stretch>
        </p:blipFill>
        <p:spPr>
          <a:xfrm>
            <a:off x="7951996" y="178906"/>
            <a:ext cx="2882085" cy="3602606"/>
          </a:xfrm>
          <a:prstGeom prst="rect">
            <a:avLst/>
          </a:prstGeom>
        </p:spPr>
      </p:pic>
    </p:spTree>
    <p:extLst>
      <p:ext uri="{BB962C8B-B14F-4D97-AF65-F5344CB8AC3E}">
        <p14:creationId xmlns:p14="http://schemas.microsoft.com/office/powerpoint/2010/main" val="87280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CAP Theorem</a:t>
            </a:r>
            <a:endParaRPr dirty="0"/>
          </a:p>
        </p:txBody>
      </p:sp>
      <p:sp>
        <p:nvSpPr>
          <p:cNvPr id="4" name="TextBox 3">
            <a:extLst>
              <a:ext uri="{FF2B5EF4-FFF2-40B4-BE49-F238E27FC236}">
                <a16:creationId xmlns:a16="http://schemas.microsoft.com/office/drawing/2014/main" id="{0B4F52CB-9DE2-1E42-A531-2AD8A3C488C1}"/>
              </a:ext>
            </a:extLst>
          </p:cNvPr>
          <p:cNvSpPr txBox="1"/>
          <p:nvPr/>
        </p:nvSpPr>
        <p:spPr>
          <a:xfrm>
            <a:off x="650789" y="1417252"/>
            <a:ext cx="6629281" cy="954107"/>
          </a:xfrm>
          <a:prstGeom prst="rect">
            <a:avLst/>
          </a:prstGeom>
          <a:noFill/>
        </p:spPr>
        <p:txBody>
          <a:bodyPr wrap="square" rtlCol="0">
            <a:spAutoFit/>
          </a:bodyPr>
          <a:lstStyle/>
          <a:p>
            <a:r>
              <a:rPr lang="en-US" sz="2800" dirty="0"/>
              <a:t>Impossible for any system to deliver all three of the following at the same time:</a:t>
            </a:r>
          </a:p>
        </p:txBody>
      </p:sp>
      <p:sp>
        <p:nvSpPr>
          <p:cNvPr id="5" name="Content Placeholder 2">
            <a:extLst>
              <a:ext uri="{FF2B5EF4-FFF2-40B4-BE49-F238E27FC236}">
                <a16:creationId xmlns:a16="http://schemas.microsoft.com/office/drawing/2014/main" id="{F1BDBC9E-B663-AC48-915B-070EBF3F84D1}"/>
              </a:ext>
            </a:extLst>
          </p:cNvPr>
          <p:cNvSpPr txBox="1">
            <a:spLocks/>
          </p:cNvSpPr>
          <p:nvPr/>
        </p:nvSpPr>
        <p:spPr>
          <a:xfrm>
            <a:off x="1898136" y="2807817"/>
            <a:ext cx="3428881" cy="29750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1pPr>
            <a:lvl2pPr marL="914400" marR="0" lvl="1"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2pPr>
            <a:lvl3pPr marL="1371600" marR="0" lvl="2"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3pPr>
            <a:lvl4pPr marL="1828800" marR="0" lvl="3"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4pPr>
            <a:lvl5pPr marL="2286000" marR="0" lvl="4"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ClrTx/>
              <a:buSzTx/>
              <a:buFontTx/>
              <a:buNone/>
              <a:defRPr/>
            </a:pPr>
            <a:r>
              <a:rPr lang="en-US" b="1"/>
              <a:t>C</a:t>
            </a:r>
            <a:r>
              <a:rPr lang="en-US" sz="1600"/>
              <a:t>ONSISTENCY: Nobody ever gets broken or partial data</a:t>
            </a:r>
          </a:p>
          <a:p>
            <a:pPr marL="0" indent="0">
              <a:spcBef>
                <a:spcPts val="0"/>
              </a:spcBef>
              <a:buFont typeface="Arial"/>
              <a:buNone/>
            </a:pPr>
            <a:endParaRPr lang="en-US" sz="1600" b="1"/>
          </a:p>
          <a:p>
            <a:pPr marL="0" indent="0">
              <a:spcBef>
                <a:spcPts val="0"/>
              </a:spcBef>
              <a:buFont typeface="Arial"/>
              <a:buNone/>
            </a:pPr>
            <a:r>
              <a:rPr lang="en-US" b="1"/>
              <a:t>A</a:t>
            </a:r>
            <a:r>
              <a:rPr lang="en-US" sz="1600"/>
              <a:t>VAILABILITY</a:t>
            </a:r>
            <a:r>
              <a:rPr lang="en-US" sz="1600" b="1"/>
              <a:t>: </a:t>
            </a:r>
            <a:r>
              <a:rPr lang="en-US" sz="1600"/>
              <a:t>Data will be available at all times with no lockouts.</a:t>
            </a:r>
          </a:p>
          <a:p>
            <a:pPr marL="0" indent="0">
              <a:spcBef>
                <a:spcPts val="0"/>
              </a:spcBef>
              <a:buFont typeface="Arial"/>
              <a:buNone/>
            </a:pPr>
            <a:endParaRPr lang="en-US" sz="1600"/>
          </a:p>
          <a:p>
            <a:pPr marL="0" indent="0">
              <a:spcBef>
                <a:spcPts val="0"/>
              </a:spcBef>
              <a:buFont typeface="Arial"/>
              <a:buNone/>
            </a:pPr>
            <a:r>
              <a:rPr lang="en-US" b="1"/>
              <a:t>P</a:t>
            </a:r>
            <a:r>
              <a:rPr lang="en-US" sz="1600"/>
              <a:t>ARTITIONING: If one part of the database is changed, other parts remain unaffected</a:t>
            </a:r>
          </a:p>
          <a:p>
            <a:pPr marL="0" indent="0">
              <a:spcBef>
                <a:spcPts val="0"/>
              </a:spcBef>
              <a:buFont typeface="Arial"/>
              <a:buNone/>
            </a:pPr>
            <a:endParaRPr lang="en-US" sz="1600"/>
          </a:p>
          <a:p>
            <a:pPr marL="0" indent="0">
              <a:spcBef>
                <a:spcPts val="0"/>
              </a:spcBef>
              <a:buFont typeface="Arial"/>
              <a:buNone/>
            </a:pPr>
            <a:endParaRPr lang="en-US" sz="1600" dirty="0"/>
          </a:p>
        </p:txBody>
      </p:sp>
      <p:graphicFrame>
        <p:nvGraphicFramePr>
          <p:cNvPr id="6" name="Diagram 5">
            <a:extLst>
              <a:ext uri="{FF2B5EF4-FFF2-40B4-BE49-F238E27FC236}">
                <a16:creationId xmlns:a16="http://schemas.microsoft.com/office/drawing/2014/main" id="{C2F60233-76AC-4049-9259-83E0EE428F60}"/>
              </a:ext>
            </a:extLst>
          </p:cNvPr>
          <p:cNvGraphicFramePr/>
          <p:nvPr>
            <p:extLst>
              <p:ext uri="{D42A27DB-BD31-4B8C-83A1-F6EECF244321}">
                <p14:modId xmlns:p14="http://schemas.microsoft.com/office/powerpoint/2010/main" val="2781243944"/>
              </p:ext>
            </p:extLst>
          </p:nvPr>
        </p:nvGraphicFramePr>
        <p:xfrm>
          <a:off x="6861809" y="2988817"/>
          <a:ext cx="2946162"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9623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err="1"/>
              <a:t>Polygot</a:t>
            </a:r>
            <a:r>
              <a:rPr lang="en-US" dirty="0"/>
              <a:t> </a:t>
            </a:r>
            <a:r>
              <a:rPr lang="en-US" dirty="0" err="1"/>
              <a:t>Persistance</a:t>
            </a:r>
            <a:endParaRPr dirty="0"/>
          </a:p>
        </p:txBody>
      </p:sp>
      <p:sp>
        <p:nvSpPr>
          <p:cNvPr id="2" name="TextBox 1">
            <a:extLst>
              <a:ext uri="{FF2B5EF4-FFF2-40B4-BE49-F238E27FC236}">
                <a16:creationId xmlns:a16="http://schemas.microsoft.com/office/drawing/2014/main" id="{7C97B95A-E7C5-024F-AC50-DCC79D3B2BAA}"/>
              </a:ext>
            </a:extLst>
          </p:cNvPr>
          <p:cNvSpPr txBox="1"/>
          <p:nvPr/>
        </p:nvSpPr>
        <p:spPr>
          <a:xfrm>
            <a:off x="533875" y="1223319"/>
            <a:ext cx="10886303" cy="830997"/>
          </a:xfrm>
          <a:prstGeom prst="rect">
            <a:avLst/>
          </a:prstGeom>
          <a:noFill/>
        </p:spPr>
        <p:txBody>
          <a:bodyPr wrap="square" rtlCol="0">
            <a:spAutoFit/>
          </a:bodyPr>
          <a:lstStyle/>
          <a:p>
            <a:r>
              <a:rPr lang="en-US" sz="2400" i="1" dirty="0"/>
              <a:t>Using multiple data storage technologies for varying data storage needs across a research pipeline or within smaller components of a research pipeline.</a:t>
            </a:r>
          </a:p>
        </p:txBody>
      </p:sp>
      <p:sp>
        <p:nvSpPr>
          <p:cNvPr id="4" name="Content Placeholder 4">
            <a:extLst>
              <a:ext uri="{FF2B5EF4-FFF2-40B4-BE49-F238E27FC236}">
                <a16:creationId xmlns:a16="http://schemas.microsoft.com/office/drawing/2014/main" id="{7CC384AC-3EAC-8B41-A6A8-F9AB1F35B708}"/>
              </a:ext>
            </a:extLst>
          </p:cNvPr>
          <p:cNvSpPr txBox="1">
            <a:spLocks/>
          </p:cNvSpPr>
          <p:nvPr/>
        </p:nvSpPr>
        <p:spPr>
          <a:xfrm>
            <a:off x="533875" y="2280763"/>
            <a:ext cx="5941066" cy="4005072"/>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1pPr>
            <a:lvl2pPr marL="914400" marR="0" lvl="1"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2pPr>
            <a:lvl3pPr marL="1371600" marR="0" lvl="2"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3pPr>
            <a:lvl4pPr marL="1828800" marR="0" lvl="3"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4pPr>
            <a:lvl5pPr marL="2286000" marR="0" lvl="4" indent="-342900" algn="l" rtl="0">
              <a:lnSpc>
                <a:spcPct val="100000"/>
              </a:lnSpc>
              <a:spcBef>
                <a:spcPts val="360"/>
              </a:spcBef>
              <a:spcAft>
                <a:spcPts val="0"/>
              </a:spcAft>
              <a:buClr>
                <a:srgbClr val="002855"/>
              </a:buClr>
              <a:buSzPts val="1800"/>
              <a:buFont typeface="Arial"/>
              <a:buChar char="»"/>
              <a:defRPr sz="1800" b="0" i="0" u="none" strike="noStrike" cap="none">
                <a:solidFill>
                  <a:srgbClr val="002855"/>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sz="2400" dirty="0"/>
              <a:t>Different systems may better reflect inherent data structures;</a:t>
            </a:r>
          </a:p>
          <a:p>
            <a:r>
              <a:rPr lang="en-US" sz="2400" dirty="0"/>
              <a:t>Data storage and management needs may impose non-optimal data structures;</a:t>
            </a:r>
          </a:p>
          <a:p>
            <a:r>
              <a:rPr lang="en-US" sz="2400" dirty="0"/>
              <a:t>Size of data may require partitioning.  Different partitions can live in different systems;</a:t>
            </a:r>
          </a:p>
          <a:p>
            <a:r>
              <a:rPr lang="en-US" sz="2400" dirty="0"/>
              <a:t>Number and speed of query may necessitate RDBMS for certain portions of enterprise but not for others</a:t>
            </a:r>
          </a:p>
          <a:p>
            <a:endParaRPr lang="en-US" sz="2400" dirty="0"/>
          </a:p>
        </p:txBody>
      </p:sp>
      <p:pic>
        <p:nvPicPr>
          <p:cNvPr id="5" name="Picture 4">
            <a:extLst>
              <a:ext uri="{FF2B5EF4-FFF2-40B4-BE49-F238E27FC236}">
                <a16:creationId xmlns:a16="http://schemas.microsoft.com/office/drawing/2014/main" id="{C7BB7CA5-58FA-1144-A0DE-50E875A95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765" y="2280763"/>
            <a:ext cx="4146388" cy="3544910"/>
          </a:xfrm>
          <a:prstGeom prst="rect">
            <a:avLst/>
          </a:prstGeom>
        </p:spPr>
      </p:pic>
    </p:spTree>
    <p:extLst>
      <p:ext uri="{BB962C8B-B14F-4D97-AF65-F5344CB8AC3E}">
        <p14:creationId xmlns:p14="http://schemas.microsoft.com/office/powerpoint/2010/main" val="3463086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a:stretch/>
        </p:blipFill>
        <p:spPr>
          <a:xfrm>
            <a:off x="223264" y="178906"/>
            <a:ext cx="4774403" cy="1421294"/>
          </a:xfrm>
          <a:prstGeom prst="rect">
            <a:avLst/>
          </a:prstGeom>
          <a:noFill/>
          <a:ln>
            <a:noFill/>
          </a:ln>
        </p:spPr>
      </p:pic>
      <p:sp>
        <p:nvSpPr>
          <p:cNvPr id="272" name="Google Shape;272;p33"/>
          <p:cNvSpPr txBox="1"/>
          <p:nvPr/>
        </p:nvSpPr>
        <p:spPr>
          <a:xfrm>
            <a:off x="1247111" y="2567100"/>
            <a:ext cx="86925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3400" b="1" i="0" u="none" strike="noStrike" cap="none" dirty="0">
                <a:solidFill>
                  <a:schemeClr val="dk2"/>
                </a:solidFill>
              </a:rPr>
              <a:t>Thank You</a:t>
            </a:r>
            <a:endParaRPr sz="3400" i="1" u="none" strike="noStrike" cap="none" dirty="0">
              <a:solidFill>
                <a:schemeClr val="dk2"/>
              </a:solidFill>
            </a:endParaRPr>
          </a:p>
          <a:p>
            <a:pPr marL="0" marR="0" lvl="0" indent="0" algn="l" rtl="0">
              <a:lnSpc>
                <a:spcPct val="100000"/>
              </a:lnSpc>
              <a:spcBef>
                <a:spcPts val="0"/>
              </a:spcBef>
              <a:spcAft>
                <a:spcPts val="0"/>
              </a:spcAft>
              <a:buClr>
                <a:srgbClr val="000000"/>
              </a:buClr>
              <a:buSzPts val="1600"/>
              <a:buFont typeface="Arial"/>
              <a:buNone/>
            </a:pPr>
            <a:endParaRPr sz="2200" i="0" u="none" strike="noStrike" cap="none" dirty="0">
              <a:solidFill>
                <a:schemeClr val="dk2"/>
              </a:solidFill>
            </a:endParaRPr>
          </a:p>
        </p:txBody>
      </p:sp>
      <p:sp>
        <p:nvSpPr>
          <p:cNvPr id="273" name="Google Shape;273;p33"/>
          <p:cNvSpPr txBox="1"/>
          <p:nvPr/>
        </p:nvSpPr>
        <p:spPr>
          <a:xfrm>
            <a:off x="1247105" y="3658424"/>
            <a:ext cx="8492400" cy="16161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100000"/>
              </a:lnSpc>
              <a:spcBef>
                <a:spcPts val="392"/>
              </a:spcBef>
              <a:spcAft>
                <a:spcPts val="0"/>
              </a:spcAft>
              <a:buClr>
                <a:srgbClr val="002855"/>
              </a:buClr>
              <a:buSzPts val="1960"/>
              <a:buFont typeface="Arial"/>
              <a:buNone/>
            </a:pPr>
            <a:r>
              <a:rPr lang="en-US" sz="2260" i="0" u="none" strike="noStrike" cap="none" dirty="0">
                <a:solidFill>
                  <a:srgbClr val="002855"/>
                </a:solidFill>
              </a:rPr>
              <a:t>Dr. Carl Stahmer</a:t>
            </a:r>
          </a:p>
          <a:p>
            <a:pPr marL="0" marR="0" lvl="0" indent="0" algn="ctr" rtl="0">
              <a:lnSpc>
                <a:spcPct val="100000"/>
              </a:lnSpc>
              <a:spcBef>
                <a:spcPts val="392"/>
              </a:spcBef>
              <a:spcAft>
                <a:spcPts val="0"/>
              </a:spcAft>
              <a:buClr>
                <a:srgbClr val="002855"/>
              </a:buClr>
              <a:buSzPts val="1960"/>
              <a:buFont typeface="Arial"/>
              <a:buNone/>
            </a:pPr>
            <a:r>
              <a:rPr lang="en-US" sz="2260" dirty="0">
                <a:solidFill>
                  <a:srgbClr val="002855"/>
                </a:solidFill>
              </a:rPr>
              <a:t>Executive Director, UC Davis DataLab</a:t>
            </a:r>
          </a:p>
          <a:p>
            <a:pPr marL="0" marR="0" lvl="0" indent="0" algn="ctr" rtl="0">
              <a:lnSpc>
                <a:spcPct val="100000"/>
              </a:lnSpc>
              <a:spcBef>
                <a:spcPts val="392"/>
              </a:spcBef>
              <a:spcAft>
                <a:spcPts val="0"/>
              </a:spcAft>
              <a:buClr>
                <a:srgbClr val="002855"/>
              </a:buClr>
              <a:buSzPts val="1960"/>
              <a:buFont typeface="Arial"/>
              <a:buNone/>
            </a:pPr>
            <a:endParaRPr lang="en-US" sz="2260" i="0" u="none" strike="noStrike" cap="none" dirty="0">
              <a:solidFill>
                <a:srgbClr val="002855"/>
              </a:solidFill>
            </a:endParaRPr>
          </a:p>
          <a:p>
            <a:pPr marL="0" marR="0" lvl="0" indent="0" algn="ctr" rtl="0">
              <a:lnSpc>
                <a:spcPct val="100000"/>
              </a:lnSpc>
              <a:spcBef>
                <a:spcPts val="392"/>
              </a:spcBef>
              <a:spcAft>
                <a:spcPts val="0"/>
              </a:spcAft>
              <a:buClr>
                <a:srgbClr val="002855"/>
              </a:buClr>
              <a:buSzPts val="1960"/>
              <a:buFont typeface="Arial"/>
              <a:buNone/>
            </a:pPr>
            <a:r>
              <a:rPr lang="en-US" sz="2260" b="1" dirty="0">
                <a:solidFill>
                  <a:srgbClr val="002855"/>
                </a:solidFill>
              </a:rPr>
              <a:t>https://</a:t>
            </a:r>
            <a:r>
              <a:rPr lang="en-US" sz="2260" b="1" dirty="0" err="1">
                <a:solidFill>
                  <a:srgbClr val="002855"/>
                </a:solidFill>
              </a:rPr>
              <a:t>datalab.ucdavis.edu</a:t>
            </a:r>
            <a:endParaRPr sz="1700" b="1" i="0" u="none" strike="noStrike" cap="none" dirty="0">
              <a:solidFill>
                <a:srgbClr val="000000"/>
              </a:solidFill>
            </a:endParaRPr>
          </a:p>
        </p:txBody>
      </p:sp>
    </p:spTree>
    <p:extLst>
      <p:ext uri="{BB962C8B-B14F-4D97-AF65-F5344CB8AC3E}">
        <p14:creationId xmlns:p14="http://schemas.microsoft.com/office/powerpoint/2010/main" val="3499843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609600" y="46048"/>
            <a:ext cx="10969500" cy="954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Learning Objectives</a:t>
            </a:r>
            <a:endParaRPr dirty="0"/>
          </a:p>
        </p:txBody>
      </p:sp>
      <p:sp>
        <p:nvSpPr>
          <p:cNvPr id="6" name="Google Shape;295;p36">
            <a:extLst>
              <a:ext uri="{FF2B5EF4-FFF2-40B4-BE49-F238E27FC236}">
                <a16:creationId xmlns:a16="http://schemas.microsoft.com/office/drawing/2014/main" id="{01414649-9DBC-4846-8E0B-C323DBCE82E4}"/>
              </a:ext>
            </a:extLst>
          </p:cNvPr>
          <p:cNvSpPr txBox="1">
            <a:spLocks noGrp="1"/>
          </p:cNvSpPr>
          <p:nvPr>
            <p:ph type="body" idx="1"/>
          </p:nvPr>
        </p:nvSpPr>
        <p:spPr>
          <a:xfrm>
            <a:off x="385712" y="2143050"/>
            <a:ext cx="11417400" cy="3345880"/>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15000"/>
              </a:lnSpc>
              <a:spcBef>
                <a:spcPts val="518"/>
              </a:spcBef>
              <a:spcAft>
                <a:spcPts val="0"/>
              </a:spcAft>
              <a:buSzPts val="3200"/>
              <a:buChar char="•"/>
            </a:pPr>
            <a:r>
              <a:rPr lang="en-US" sz="2600" dirty="0"/>
              <a:t>Compare and contrast different data storage platforms;</a:t>
            </a:r>
          </a:p>
          <a:p>
            <a:pPr marL="457200" marR="0" lvl="0" indent="-431800" algn="l" rtl="0">
              <a:lnSpc>
                <a:spcPct val="115000"/>
              </a:lnSpc>
              <a:spcBef>
                <a:spcPts val="518"/>
              </a:spcBef>
              <a:spcAft>
                <a:spcPts val="0"/>
              </a:spcAft>
              <a:buSzPts val="3200"/>
              <a:buChar char="•"/>
            </a:pPr>
            <a:r>
              <a:rPr lang="en-US" sz="2600" dirty="0"/>
              <a:t>Explain the difference between SQL and </a:t>
            </a:r>
            <a:r>
              <a:rPr lang="en-US" sz="2600" dirty="0" err="1"/>
              <a:t>noSQL</a:t>
            </a:r>
            <a:r>
              <a:rPr lang="en-US" sz="2600" dirty="0"/>
              <a:t> databases;</a:t>
            </a:r>
          </a:p>
          <a:p>
            <a:pPr marL="457200" marR="0" lvl="0" indent="-431800" algn="l" rtl="0">
              <a:lnSpc>
                <a:spcPct val="115000"/>
              </a:lnSpc>
              <a:spcBef>
                <a:spcPts val="518"/>
              </a:spcBef>
              <a:spcAft>
                <a:spcPts val="0"/>
              </a:spcAft>
              <a:buSzPts val="3200"/>
              <a:buChar char="•"/>
            </a:pPr>
            <a:r>
              <a:rPr lang="en-US" sz="2600" dirty="0"/>
              <a:t>Explain the components of an Entity Relationship Diagram (ERD)</a:t>
            </a:r>
          </a:p>
          <a:p>
            <a:pPr marL="457200" marR="0" lvl="0" indent="-431800" algn="l" rtl="0">
              <a:lnSpc>
                <a:spcPct val="115000"/>
              </a:lnSpc>
              <a:spcBef>
                <a:spcPts val="518"/>
              </a:spcBef>
              <a:spcAft>
                <a:spcPts val="0"/>
              </a:spcAft>
              <a:buSzPts val="3200"/>
              <a:buChar char="•"/>
            </a:pPr>
            <a:r>
              <a:rPr lang="en-US" sz="2600" dirty="0"/>
              <a:t>Define Relational Keys;</a:t>
            </a:r>
          </a:p>
          <a:p>
            <a:pPr marL="457200" marR="0" lvl="0" indent="-431800" algn="l" rtl="0">
              <a:lnSpc>
                <a:spcPct val="115000"/>
              </a:lnSpc>
              <a:spcBef>
                <a:spcPts val="518"/>
              </a:spcBef>
              <a:spcAft>
                <a:spcPts val="0"/>
              </a:spcAft>
              <a:buSzPts val="3200"/>
              <a:buChar char="•"/>
            </a:pPr>
            <a:r>
              <a:rPr lang="en-US" sz="2600" dirty="0"/>
              <a:t>Identify appropriate data storage solutions based on the structure of a research dataset.</a:t>
            </a:r>
            <a:endParaRPr sz="2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37"/>
          <p:cNvSpPr txBox="1">
            <a:spLocks noGrp="1"/>
          </p:cNvSpPr>
          <p:nvPr>
            <p:ph type="title"/>
          </p:nvPr>
        </p:nvSpPr>
        <p:spPr>
          <a:xfrm>
            <a:off x="609600" y="46048"/>
            <a:ext cx="10969500" cy="954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Range of Options for Managing Data</a:t>
            </a:r>
            <a:endParaRPr dirty="0"/>
          </a:p>
        </p:txBody>
      </p:sp>
      <p:pic>
        <p:nvPicPr>
          <p:cNvPr id="5" name="Picture 4" descr="Graphical user interface, application&#10;&#10;Description automatically generated">
            <a:extLst>
              <a:ext uri="{FF2B5EF4-FFF2-40B4-BE49-F238E27FC236}">
                <a16:creationId xmlns:a16="http://schemas.microsoft.com/office/drawing/2014/main" id="{EE8FC21B-5C16-634F-BC83-4E6DCBCB016D}"/>
              </a:ext>
            </a:extLst>
          </p:cNvPr>
          <p:cNvPicPr>
            <a:picLocks noChangeAspect="1"/>
          </p:cNvPicPr>
          <p:nvPr/>
        </p:nvPicPr>
        <p:blipFill>
          <a:blip r:embed="rId3"/>
          <a:stretch>
            <a:fillRect/>
          </a:stretch>
        </p:blipFill>
        <p:spPr>
          <a:xfrm>
            <a:off x="5758249" y="1171987"/>
            <a:ext cx="6141308" cy="4783969"/>
          </a:xfrm>
          <a:prstGeom prst="rect">
            <a:avLst/>
          </a:prstGeom>
        </p:spPr>
      </p:pic>
      <p:sp>
        <p:nvSpPr>
          <p:cNvPr id="6" name="TextBox 5">
            <a:extLst>
              <a:ext uri="{FF2B5EF4-FFF2-40B4-BE49-F238E27FC236}">
                <a16:creationId xmlns:a16="http://schemas.microsoft.com/office/drawing/2014/main" id="{E4D01CC9-7F51-F14C-8568-CF5EC2CC4126}"/>
              </a:ext>
            </a:extLst>
          </p:cNvPr>
          <p:cNvSpPr txBox="1"/>
          <p:nvPr/>
        </p:nvSpPr>
        <p:spPr>
          <a:xfrm>
            <a:off x="609600" y="1204784"/>
            <a:ext cx="4456670"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Several data storage structures from which to choose, each of which has implications for how you will interact with data in the future as well as security, redundancy, and other data management concerns;</a:t>
            </a:r>
          </a:p>
          <a:p>
            <a:endParaRPr lang="en-US" sz="2400" dirty="0"/>
          </a:p>
          <a:p>
            <a:pPr marL="285750" indent="-285750">
              <a:buFont typeface="Arial" panose="020B0604020202020204" pitchFamily="34" charset="0"/>
              <a:buChar char="•"/>
            </a:pPr>
            <a:r>
              <a:rPr lang="en-US" sz="2400" dirty="0"/>
              <a:t>Range of software options for working with your data once you’ve decided on an appropriate data storage structure.</a:t>
            </a:r>
          </a:p>
        </p:txBody>
      </p:sp>
      <p:sp>
        <p:nvSpPr>
          <p:cNvPr id="7" name="TextBox 6">
            <a:extLst>
              <a:ext uri="{FF2B5EF4-FFF2-40B4-BE49-F238E27FC236}">
                <a16:creationId xmlns:a16="http://schemas.microsoft.com/office/drawing/2014/main" id="{5E8ECA79-005D-2C46-8199-759E2EDAF2F6}"/>
              </a:ext>
            </a:extLst>
          </p:cNvPr>
          <p:cNvSpPr txBox="1"/>
          <p:nvPr/>
        </p:nvSpPr>
        <p:spPr>
          <a:xfrm>
            <a:off x="5758249" y="6153665"/>
            <a:ext cx="4201297" cy="276999"/>
          </a:xfrm>
          <a:prstGeom prst="rect">
            <a:avLst/>
          </a:prstGeom>
          <a:noFill/>
        </p:spPr>
        <p:txBody>
          <a:bodyPr wrap="square" rtlCol="0">
            <a:spAutoFit/>
          </a:bodyPr>
          <a:lstStyle/>
          <a:p>
            <a:r>
              <a:rPr lang="en-US" sz="1200" dirty="0"/>
              <a:t>Wikipedia list of relational database management software.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609600" y="46048"/>
            <a:ext cx="10969500" cy="954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Principals of Data Storage</a:t>
            </a:r>
            <a:endParaRPr dirty="0"/>
          </a:p>
        </p:txBody>
      </p:sp>
      <p:sp>
        <p:nvSpPr>
          <p:cNvPr id="320" name="Google Shape;320;p38"/>
          <p:cNvSpPr txBox="1">
            <a:spLocks noGrp="1"/>
          </p:cNvSpPr>
          <p:nvPr>
            <p:ph type="body" idx="1"/>
          </p:nvPr>
        </p:nvSpPr>
        <p:spPr>
          <a:xfrm>
            <a:off x="609600" y="2637086"/>
            <a:ext cx="11084759" cy="4164724"/>
          </a:xfrm>
          <a:prstGeom prst="rect">
            <a:avLst/>
          </a:prstGeom>
          <a:noFill/>
          <a:ln>
            <a:noFill/>
          </a:ln>
        </p:spPr>
        <p:txBody>
          <a:bodyPr spcFirstLastPara="1" wrap="square" lIns="91425" tIns="45700" rIns="91425" bIns="45700" anchor="t" anchorCtr="0">
            <a:normAutofit/>
          </a:bodyPr>
          <a:lstStyle/>
          <a:p>
            <a:pPr marL="577850" indent="-514350">
              <a:lnSpc>
                <a:spcPct val="115000"/>
              </a:lnSpc>
              <a:spcBef>
                <a:spcPts val="518"/>
              </a:spcBef>
              <a:buSzPts val="2600"/>
              <a:buFont typeface="+mj-lt"/>
              <a:buAutoNum type="arabicPeriod"/>
            </a:pPr>
            <a:r>
              <a:rPr lang="en-US" sz="2600" dirty="0">
                <a:solidFill>
                  <a:schemeClr val="accent6"/>
                </a:solidFill>
              </a:rPr>
              <a:t>All Data Has a Structure Inherent to Itself;</a:t>
            </a:r>
          </a:p>
          <a:p>
            <a:pPr marL="577850" indent="-514350">
              <a:lnSpc>
                <a:spcPct val="115000"/>
              </a:lnSpc>
              <a:spcBef>
                <a:spcPts val="518"/>
              </a:spcBef>
              <a:buSzPts val="2600"/>
              <a:buFont typeface="+mj-lt"/>
              <a:buAutoNum type="arabicPeriod"/>
            </a:pPr>
            <a:r>
              <a:rPr lang="en-US" sz="2600" dirty="0">
                <a:solidFill>
                  <a:schemeClr val="accent6"/>
                </a:solidFill>
              </a:rPr>
              <a:t>Different Research Questions are Facilitated by Different Data Structures;</a:t>
            </a:r>
          </a:p>
          <a:p>
            <a:pPr marL="577850" indent="-514350">
              <a:lnSpc>
                <a:spcPct val="115000"/>
              </a:lnSpc>
              <a:spcBef>
                <a:spcPts val="518"/>
              </a:spcBef>
              <a:buSzPts val="2600"/>
              <a:buFont typeface="+mj-lt"/>
              <a:buAutoNum type="arabicPeriod"/>
            </a:pPr>
            <a:r>
              <a:rPr lang="en-US" sz="2600" dirty="0">
                <a:solidFill>
                  <a:schemeClr val="accent6"/>
                </a:solidFill>
              </a:rPr>
              <a:t>All Data Stores Impose an Underlying Data Structure;</a:t>
            </a:r>
          </a:p>
          <a:p>
            <a:pPr marL="577850" indent="-514350">
              <a:lnSpc>
                <a:spcPct val="115000"/>
              </a:lnSpc>
              <a:spcBef>
                <a:spcPts val="518"/>
              </a:spcBef>
              <a:buSzPts val="2600"/>
              <a:buFont typeface="+mj-lt"/>
              <a:buAutoNum type="arabicPeriod"/>
            </a:pPr>
            <a:r>
              <a:rPr lang="en-US" sz="2600" dirty="0">
                <a:solidFill>
                  <a:schemeClr val="accent6"/>
                </a:solidFill>
              </a:rPr>
              <a:t>The "Best" Data Storage Technology for any Research </a:t>
            </a:r>
            <a:r>
              <a:rPr lang="en-US" sz="2600" dirty="0" err="1">
                <a:solidFill>
                  <a:schemeClr val="accent6"/>
                </a:solidFill>
              </a:rPr>
              <a:t>Endevor</a:t>
            </a:r>
            <a:r>
              <a:rPr lang="en-US" sz="2600" dirty="0">
                <a:solidFill>
                  <a:schemeClr val="accent6"/>
                </a:solidFill>
              </a:rPr>
              <a:t> is the One that Best Synergizes the Inherent Structure of the Data Itself with the Range of Research Questions Being </a:t>
            </a:r>
            <a:r>
              <a:rPr lang="en-US" sz="2600" dirty="0" err="1">
                <a:solidFill>
                  <a:schemeClr val="accent6"/>
                </a:solidFill>
              </a:rPr>
              <a:t>aked</a:t>
            </a:r>
            <a:r>
              <a:rPr lang="en-US" sz="2600" dirty="0">
                <a:solidFill>
                  <a:schemeClr val="accent6"/>
                </a:solidFill>
              </a:rPr>
              <a:t> of the Data.</a:t>
            </a:r>
            <a:endParaRPr sz="2600" dirty="0">
              <a:solidFill>
                <a:schemeClr val="accent6"/>
              </a:solidFill>
            </a:endParaRPr>
          </a:p>
        </p:txBody>
      </p:sp>
      <p:sp>
        <p:nvSpPr>
          <p:cNvPr id="2" name="TextBox 1">
            <a:extLst>
              <a:ext uri="{FF2B5EF4-FFF2-40B4-BE49-F238E27FC236}">
                <a16:creationId xmlns:a16="http://schemas.microsoft.com/office/drawing/2014/main" id="{445C4D09-E70C-B84B-BB38-C486760A194D}"/>
              </a:ext>
            </a:extLst>
          </p:cNvPr>
          <p:cNvSpPr txBox="1"/>
          <p:nvPr/>
        </p:nvSpPr>
        <p:spPr>
          <a:xfrm>
            <a:off x="523866" y="1372291"/>
            <a:ext cx="11331803" cy="892552"/>
          </a:xfrm>
          <a:prstGeom prst="rect">
            <a:avLst/>
          </a:prstGeom>
          <a:noFill/>
        </p:spPr>
        <p:txBody>
          <a:bodyPr wrap="square" rtlCol="0">
            <a:spAutoFit/>
          </a:bodyPr>
          <a:lstStyle/>
          <a:p>
            <a:r>
              <a:rPr lang="en-US" sz="2600" dirty="0">
                <a:solidFill>
                  <a:schemeClr val="accent6"/>
                </a:solidFill>
              </a:rPr>
              <a:t>The following principals should serve as the foundation for your decision of data storage method and software: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Vocabulary:  Data</a:t>
            </a:r>
            <a:endParaRPr dirty="0"/>
          </a:p>
        </p:txBody>
      </p:sp>
      <p:sp>
        <p:nvSpPr>
          <p:cNvPr id="2" name="TextBox 1">
            <a:extLst>
              <a:ext uri="{FF2B5EF4-FFF2-40B4-BE49-F238E27FC236}">
                <a16:creationId xmlns:a16="http://schemas.microsoft.com/office/drawing/2014/main" id="{59730967-4CBC-B246-82D2-62FE7D573333}"/>
              </a:ext>
            </a:extLst>
          </p:cNvPr>
          <p:cNvSpPr txBox="1"/>
          <p:nvPr/>
        </p:nvSpPr>
        <p:spPr>
          <a:xfrm>
            <a:off x="641132" y="1760030"/>
            <a:ext cx="4487917" cy="3108543"/>
          </a:xfrm>
          <a:prstGeom prst="rect">
            <a:avLst/>
          </a:prstGeom>
          <a:noFill/>
        </p:spPr>
        <p:txBody>
          <a:bodyPr wrap="square" rtlCol="0">
            <a:spAutoFit/>
          </a:bodyPr>
          <a:lstStyle/>
          <a:p>
            <a:r>
              <a:rPr lang="en-US" sz="2800" dirty="0"/>
              <a:t>“Quantities, characters, or symbols on which operations are performed by a computer, considered collectively. Also (in non-technical contexts): information in digital form.”</a:t>
            </a:r>
          </a:p>
        </p:txBody>
      </p:sp>
      <p:sp>
        <p:nvSpPr>
          <p:cNvPr id="3" name="TextBox 2">
            <a:extLst>
              <a:ext uri="{FF2B5EF4-FFF2-40B4-BE49-F238E27FC236}">
                <a16:creationId xmlns:a16="http://schemas.microsoft.com/office/drawing/2014/main" id="{822B48AD-666A-7C42-9F10-05A53DCF58EF}"/>
              </a:ext>
            </a:extLst>
          </p:cNvPr>
          <p:cNvSpPr txBox="1"/>
          <p:nvPr/>
        </p:nvSpPr>
        <p:spPr>
          <a:xfrm>
            <a:off x="1803017" y="5307468"/>
            <a:ext cx="4291395" cy="400110"/>
          </a:xfrm>
          <a:prstGeom prst="rect">
            <a:avLst/>
          </a:prstGeom>
          <a:noFill/>
        </p:spPr>
        <p:txBody>
          <a:bodyPr wrap="square" rtlCol="0">
            <a:spAutoFit/>
          </a:bodyPr>
          <a:lstStyle/>
          <a:p>
            <a:r>
              <a:rPr lang="en-US" sz="2000" dirty="0">
                <a:solidFill>
                  <a:schemeClr val="tx2"/>
                </a:solidFill>
              </a:rPr>
              <a:t>Oxford English Dictionary</a:t>
            </a:r>
          </a:p>
        </p:txBody>
      </p:sp>
      <p:pic>
        <p:nvPicPr>
          <p:cNvPr id="5" name="Picture 4" descr="Graphical user interface&#10;&#10;Description automatically generated">
            <a:extLst>
              <a:ext uri="{FF2B5EF4-FFF2-40B4-BE49-F238E27FC236}">
                <a16:creationId xmlns:a16="http://schemas.microsoft.com/office/drawing/2014/main" id="{EBF322C9-DA3B-1C43-9AD8-081604DE12F2}"/>
              </a:ext>
            </a:extLst>
          </p:cNvPr>
          <p:cNvPicPr>
            <a:picLocks noChangeAspect="1"/>
          </p:cNvPicPr>
          <p:nvPr/>
        </p:nvPicPr>
        <p:blipFill>
          <a:blip r:embed="rId3"/>
          <a:stretch>
            <a:fillRect/>
          </a:stretch>
        </p:blipFill>
        <p:spPr>
          <a:xfrm>
            <a:off x="5759669" y="1324304"/>
            <a:ext cx="5873475" cy="4540468"/>
          </a:xfrm>
          <a:prstGeom prst="rect">
            <a:avLst/>
          </a:prstGeom>
        </p:spPr>
      </p:pic>
      <p:sp>
        <p:nvSpPr>
          <p:cNvPr id="6" name="TextBox 5">
            <a:extLst>
              <a:ext uri="{FF2B5EF4-FFF2-40B4-BE49-F238E27FC236}">
                <a16:creationId xmlns:a16="http://schemas.microsoft.com/office/drawing/2014/main" id="{0D2FE3F9-85B3-B84A-A442-1126C00972D8}"/>
              </a:ext>
            </a:extLst>
          </p:cNvPr>
          <p:cNvSpPr txBox="1"/>
          <p:nvPr/>
        </p:nvSpPr>
        <p:spPr>
          <a:xfrm>
            <a:off x="5644055" y="5915641"/>
            <a:ext cx="4381006" cy="230832"/>
          </a:xfrm>
          <a:prstGeom prst="rect">
            <a:avLst/>
          </a:prstGeom>
          <a:noFill/>
        </p:spPr>
        <p:txBody>
          <a:bodyPr wrap="square" rtlCol="0">
            <a:spAutoFit/>
          </a:bodyPr>
          <a:lstStyle/>
          <a:p>
            <a:r>
              <a:rPr lang="en-US" sz="900" dirty="0"/>
              <a:t>Source: DARPA, Public domain, via Wikimedia Commons</a:t>
            </a:r>
          </a:p>
        </p:txBody>
      </p:sp>
    </p:spTree>
    <p:extLst>
      <p:ext uri="{BB962C8B-B14F-4D97-AF65-F5344CB8AC3E}">
        <p14:creationId xmlns:p14="http://schemas.microsoft.com/office/powerpoint/2010/main" val="279581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Vocabulary:  Data Store</a:t>
            </a:r>
            <a:endParaRPr dirty="0"/>
          </a:p>
        </p:txBody>
      </p:sp>
      <p:sp>
        <p:nvSpPr>
          <p:cNvPr id="2" name="TextBox 1">
            <a:extLst>
              <a:ext uri="{FF2B5EF4-FFF2-40B4-BE49-F238E27FC236}">
                <a16:creationId xmlns:a16="http://schemas.microsoft.com/office/drawing/2014/main" id="{59730967-4CBC-B246-82D2-62FE7D573333}"/>
              </a:ext>
            </a:extLst>
          </p:cNvPr>
          <p:cNvSpPr txBox="1"/>
          <p:nvPr/>
        </p:nvSpPr>
        <p:spPr>
          <a:xfrm>
            <a:off x="533875" y="1465858"/>
            <a:ext cx="4771696" cy="4401205"/>
          </a:xfrm>
          <a:prstGeom prst="rect">
            <a:avLst/>
          </a:prstGeom>
          <a:noFill/>
        </p:spPr>
        <p:txBody>
          <a:bodyPr wrap="square" rtlCol="0">
            <a:spAutoFit/>
          </a:bodyPr>
          <a:lstStyle/>
          <a:p>
            <a:r>
              <a:rPr lang="en-US" sz="2800" dirty="0"/>
              <a:t>A generic term describing any mechanism for digitally storing and managing data.  “A repository for persistently storing and managing collections of data which include not just repositories like databases, but also simpler store types such as simple files, emails etc.”</a:t>
            </a:r>
          </a:p>
        </p:txBody>
      </p:sp>
      <p:sp>
        <p:nvSpPr>
          <p:cNvPr id="3" name="TextBox 2">
            <a:extLst>
              <a:ext uri="{FF2B5EF4-FFF2-40B4-BE49-F238E27FC236}">
                <a16:creationId xmlns:a16="http://schemas.microsoft.com/office/drawing/2014/main" id="{822B48AD-666A-7C42-9F10-05A53DCF58EF}"/>
              </a:ext>
            </a:extLst>
          </p:cNvPr>
          <p:cNvSpPr txBox="1"/>
          <p:nvPr/>
        </p:nvSpPr>
        <p:spPr>
          <a:xfrm>
            <a:off x="3412735" y="5841150"/>
            <a:ext cx="1336181" cy="400110"/>
          </a:xfrm>
          <a:prstGeom prst="rect">
            <a:avLst/>
          </a:prstGeom>
          <a:noFill/>
        </p:spPr>
        <p:txBody>
          <a:bodyPr wrap="square" rtlCol="0">
            <a:spAutoFit/>
          </a:bodyPr>
          <a:lstStyle/>
          <a:p>
            <a:r>
              <a:rPr lang="en-US" sz="2000" dirty="0">
                <a:solidFill>
                  <a:schemeClr val="tx2"/>
                </a:solidFill>
              </a:rPr>
              <a:t>Wikipedia</a:t>
            </a:r>
          </a:p>
        </p:txBody>
      </p:sp>
      <p:sp>
        <p:nvSpPr>
          <p:cNvPr id="6" name="TextBox 5">
            <a:extLst>
              <a:ext uri="{FF2B5EF4-FFF2-40B4-BE49-F238E27FC236}">
                <a16:creationId xmlns:a16="http://schemas.microsoft.com/office/drawing/2014/main" id="{0D2FE3F9-85B3-B84A-A442-1126C00972D8}"/>
              </a:ext>
            </a:extLst>
          </p:cNvPr>
          <p:cNvSpPr txBox="1"/>
          <p:nvPr/>
        </p:nvSpPr>
        <p:spPr>
          <a:xfrm>
            <a:off x="6018625" y="5473186"/>
            <a:ext cx="4381006" cy="230832"/>
          </a:xfrm>
          <a:prstGeom prst="rect">
            <a:avLst/>
          </a:prstGeom>
          <a:noFill/>
        </p:spPr>
        <p:txBody>
          <a:bodyPr wrap="square" rtlCol="0">
            <a:spAutoFit/>
          </a:bodyPr>
          <a:lstStyle/>
          <a:p>
            <a:r>
              <a:rPr lang="en-US" sz="900" dirty="0" err="1"/>
              <a:t>Gaelen</a:t>
            </a:r>
            <a:r>
              <a:rPr lang="en-US" sz="900" dirty="0"/>
              <a:t> Pinnock, CC BY-SA 4.0, via Wikimedia Commons</a:t>
            </a:r>
          </a:p>
        </p:txBody>
      </p:sp>
      <p:pic>
        <p:nvPicPr>
          <p:cNvPr id="7" name="Picture 6" descr="Logo&#10;&#10;Description automatically generated">
            <a:extLst>
              <a:ext uri="{FF2B5EF4-FFF2-40B4-BE49-F238E27FC236}">
                <a16:creationId xmlns:a16="http://schemas.microsoft.com/office/drawing/2014/main" id="{E61117A6-ECD5-2E42-8B47-7A78E82F9869}"/>
              </a:ext>
            </a:extLst>
          </p:cNvPr>
          <p:cNvPicPr>
            <a:picLocks noChangeAspect="1"/>
          </p:cNvPicPr>
          <p:nvPr/>
        </p:nvPicPr>
        <p:blipFill>
          <a:blip r:embed="rId3"/>
          <a:stretch>
            <a:fillRect/>
          </a:stretch>
        </p:blipFill>
        <p:spPr>
          <a:xfrm>
            <a:off x="5822730" y="1384814"/>
            <a:ext cx="5507421" cy="4563292"/>
          </a:xfrm>
          <a:prstGeom prst="rect">
            <a:avLst/>
          </a:prstGeom>
        </p:spPr>
      </p:pic>
    </p:spTree>
    <p:extLst>
      <p:ext uri="{BB962C8B-B14F-4D97-AF65-F5344CB8AC3E}">
        <p14:creationId xmlns:p14="http://schemas.microsoft.com/office/powerpoint/2010/main" val="256657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Vocabulary:  Data Structure</a:t>
            </a:r>
            <a:endParaRPr dirty="0"/>
          </a:p>
        </p:txBody>
      </p:sp>
      <p:sp>
        <p:nvSpPr>
          <p:cNvPr id="2" name="TextBox 1">
            <a:extLst>
              <a:ext uri="{FF2B5EF4-FFF2-40B4-BE49-F238E27FC236}">
                <a16:creationId xmlns:a16="http://schemas.microsoft.com/office/drawing/2014/main" id="{59730967-4CBC-B246-82D2-62FE7D573333}"/>
              </a:ext>
            </a:extLst>
          </p:cNvPr>
          <p:cNvSpPr txBox="1"/>
          <p:nvPr/>
        </p:nvSpPr>
        <p:spPr>
          <a:xfrm>
            <a:off x="357353" y="1404198"/>
            <a:ext cx="6884275" cy="3539430"/>
          </a:xfrm>
          <a:prstGeom prst="rect">
            <a:avLst/>
          </a:prstGeom>
          <a:noFill/>
        </p:spPr>
        <p:txBody>
          <a:bodyPr wrap="square" rtlCol="0">
            <a:spAutoFit/>
          </a:bodyPr>
          <a:lstStyle/>
          <a:p>
            <a:r>
              <a:rPr lang="en-US" sz="2800" dirty="0"/>
              <a:t>“In computer science, a data structure is a data organization, management, and storage format that enables efficient access and modification. More precisely, a data structure is a collection of data values, the relationships among them, and the functions or operations that can be applied to the data.” </a:t>
            </a:r>
          </a:p>
        </p:txBody>
      </p:sp>
      <p:sp>
        <p:nvSpPr>
          <p:cNvPr id="3" name="TextBox 2">
            <a:extLst>
              <a:ext uri="{FF2B5EF4-FFF2-40B4-BE49-F238E27FC236}">
                <a16:creationId xmlns:a16="http://schemas.microsoft.com/office/drawing/2014/main" id="{822B48AD-666A-7C42-9F10-05A53DCF58EF}"/>
              </a:ext>
            </a:extLst>
          </p:cNvPr>
          <p:cNvSpPr txBox="1"/>
          <p:nvPr/>
        </p:nvSpPr>
        <p:spPr>
          <a:xfrm>
            <a:off x="4777446" y="4943628"/>
            <a:ext cx="1423658" cy="400110"/>
          </a:xfrm>
          <a:prstGeom prst="rect">
            <a:avLst/>
          </a:prstGeom>
          <a:noFill/>
        </p:spPr>
        <p:txBody>
          <a:bodyPr wrap="square" rtlCol="0">
            <a:spAutoFit/>
          </a:bodyPr>
          <a:lstStyle/>
          <a:p>
            <a:r>
              <a:rPr lang="en-US" sz="2000" dirty="0">
                <a:solidFill>
                  <a:schemeClr val="tx2"/>
                </a:solidFill>
              </a:rPr>
              <a:t>Wikipedia</a:t>
            </a:r>
          </a:p>
        </p:txBody>
      </p:sp>
      <p:sp>
        <p:nvSpPr>
          <p:cNvPr id="6" name="TextBox 5">
            <a:extLst>
              <a:ext uri="{FF2B5EF4-FFF2-40B4-BE49-F238E27FC236}">
                <a16:creationId xmlns:a16="http://schemas.microsoft.com/office/drawing/2014/main" id="{0D2FE3F9-85B3-B84A-A442-1126C00972D8}"/>
              </a:ext>
            </a:extLst>
          </p:cNvPr>
          <p:cNvSpPr txBox="1"/>
          <p:nvPr/>
        </p:nvSpPr>
        <p:spPr>
          <a:xfrm>
            <a:off x="7546189" y="5704615"/>
            <a:ext cx="2963917" cy="369332"/>
          </a:xfrm>
          <a:prstGeom prst="rect">
            <a:avLst/>
          </a:prstGeom>
          <a:noFill/>
        </p:spPr>
        <p:txBody>
          <a:bodyPr wrap="square" rtlCol="0">
            <a:spAutoFit/>
          </a:bodyPr>
          <a:lstStyle/>
          <a:p>
            <a:r>
              <a:rPr lang="en-US" sz="900" dirty="0"/>
              <a:t>Environmental Data Standards Council (EDSC)., Public domain, via Wikimedia Commons</a:t>
            </a:r>
          </a:p>
        </p:txBody>
      </p:sp>
      <p:pic>
        <p:nvPicPr>
          <p:cNvPr id="7" name="Picture 6" descr="A picture containing timeline&#10;&#10;Description automatically generated">
            <a:extLst>
              <a:ext uri="{FF2B5EF4-FFF2-40B4-BE49-F238E27FC236}">
                <a16:creationId xmlns:a16="http://schemas.microsoft.com/office/drawing/2014/main" id="{3D3DE5EF-C76B-2542-9AA1-3182D4A2267D}"/>
              </a:ext>
            </a:extLst>
          </p:cNvPr>
          <p:cNvPicPr>
            <a:picLocks noChangeAspect="1"/>
          </p:cNvPicPr>
          <p:nvPr/>
        </p:nvPicPr>
        <p:blipFill>
          <a:blip r:embed="rId3"/>
          <a:stretch>
            <a:fillRect/>
          </a:stretch>
        </p:blipFill>
        <p:spPr>
          <a:xfrm>
            <a:off x="7546189" y="1078453"/>
            <a:ext cx="3957186" cy="4544581"/>
          </a:xfrm>
          <a:prstGeom prst="rect">
            <a:avLst/>
          </a:prstGeom>
        </p:spPr>
      </p:pic>
    </p:spTree>
    <p:extLst>
      <p:ext uri="{BB962C8B-B14F-4D97-AF65-F5344CB8AC3E}">
        <p14:creationId xmlns:p14="http://schemas.microsoft.com/office/powerpoint/2010/main" val="1525665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Vocabulary:  Data Type</a:t>
            </a:r>
            <a:endParaRPr dirty="0"/>
          </a:p>
        </p:txBody>
      </p:sp>
      <p:sp>
        <p:nvSpPr>
          <p:cNvPr id="2" name="TextBox 1">
            <a:extLst>
              <a:ext uri="{FF2B5EF4-FFF2-40B4-BE49-F238E27FC236}">
                <a16:creationId xmlns:a16="http://schemas.microsoft.com/office/drawing/2014/main" id="{59730967-4CBC-B246-82D2-62FE7D573333}"/>
              </a:ext>
            </a:extLst>
          </p:cNvPr>
          <p:cNvSpPr txBox="1"/>
          <p:nvPr/>
        </p:nvSpPr>
        <p:spPr>
          <a:xfrm>
            <a:off x="445614" y="1709033"/>
            <a:ext cx="11146022" cy="3970318"/>
          </a:xfrm>
          <a:prstGeom prst="rect">
            <a:avLst/>
          </a:prstGeom>
          <a:noFill/>
        </p:spPr>
        <p:txBody>
          <a:bodyPr wrap="square" rtlCol="0">
            <a:spAutoFit/>
          </a:bodyPr>
          <a:lstStyle/>
          <a:p>
            <a:r>
              <a:rPr lang="en-US" sz="2800" dirty="0"/>
              <a:t>“A data type or simply type is an attribute of data which tells the compiler or interpreter [or data store query system] how the programmer intends to use the data. Most programming languages support basic data types of integer numbers (of varying sizes), floating-point numbers (which approximate real numbers), characters and Booleans. A data type constrains the values that an expression, such as a variable or a function, might take. This data type defines the operations that can be done on the data, the meaning of the data, and the way values of that type can be stored.” </a:t>
            </a:r>
          </a:p>
        </p:txBody>
      </p:sp>
      <p:sp>
        <p:nvSpPr>
          <p:cNvPr id="3" name="TextBox 2">
            <a:extLst>
              <a:ext uri="{FF2B5EF4-FFF2-40B4-BE49-F238E27FC236}">
                <a16:creationId xmlns:a16="http://schemas.microsoft.com/office/drawing/2014/main" id="{822B48AD-666A-7C42-9F10-05A53DCF58EF}"/>
              </a:ext>
            </a:extLst>
          </p:cNvPr>
          <p:cNvSpPr txBox="1"/>
          <p:nvPr/>
        </p:nvSpPr>
        <p:spPr>
          <a:xfrm>
            <a:off x="1540259" y="5844259"/>
            <a:ext cx="1423658" cy="400110"/>
          </a:xfrm>
          <a:prstGeom prst="rect">
            <a:avLst/>
          </a:prstGeom>
          <a:noFill/>
        </p:spPr>
        <p:txBody>
          <a:bodyPr wrap="square" rtlCol="0">
            <a:spAutoFit/>
          </a:bodyPr>
          <a:lstStyle/>
          <a:p>
            <a:r>
              <a:rPr lang="en-US" sz="2000" dirty="0">
                <a:solidFill>
                  <a:schemeClr val="tx2"/>
                </a:solidFill>
              </a:rPr>
              <a:t>Wikipedia</a:t>
            </a:r>
          </a:p>
        </p:txBody>
      </p:sp>
    </p:spTree>
    <p:extLst>
      <p:ext uri="{BB962C8B-B14F-4D97-AF65-F5344CB8AC3E}">
        <p14:creationId xmlns:p14="http://schemas.microsoft.com/office/powerpoint/2010/main" val="925900629"/>
      </p:ext>
    </p:extLst>
  </p:cSld>
  <p:clrMapOvr>
    <a:masterClrMapping/>
  </p:clrMapOvr>
</p:sld>
</file>

<file path=ppt/theme/theme1.xml><?xml version="1.0" encoding="utf-8"?>
<a:theme xmlns:a="http://schemas.openxmlformats.org/drawingml/2006/main" name="Custom Design">
  <a:themeElements>
    <a:clrScheme name="ucd_lib-colors">
      <a:dk1>
        <a:srgbClr val="000000"/>
      </a:dk1>
      <a:lt1>
        <a:srgbClr val="FFFFFF"/>
      </a:lt1>
      <a:dk2>
        <a:srgbClr val="002855"/>
      </a:dk2>
      <a:lt2>
        <a:srgbClr val="DAAA00"/>
      </a:lt2>
      <a:accent1>
        <a:srgbClr val="002855"/>
      </a:accent1>
      <a:accent2>
        <a:srgbClr val="002855"/>
      </a:accent2>
      <a:accent3>
        <a:srgbClr val="002855"/>
      </a:accent3>
      <a:accent4>
        <a:srgbClr val="002855"/>
      </a:accent4>
      <a:accent5>
        <a:srgbClr val="002855"/>
      </a:accent5>
      <a:accent6>
        <a:srgbClr val="002855"/>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ucd_lib-colors">
      <a:dk1>
        <a:srgbClr val="000000"/>
      </a:dk1>
      <a:lt1>
        <a:srgbClr val="FFFFFF"/>
      </a:lt1>
      <a:dk2>
        <a:srgbClr val="002855"/>
      </a:dk2>
      <a:lt2>
        <a:srgbClr val="DAAA00"/>
      </a:lt2>
      <a:accent1>
        <a:srgbClr val="002855"/>
      </a:accent1>
      <a:accent2>
        <a:srgbClr val="002855"/>
      </a:accent2>
      <a:accent3>
        <a:srgbClr val="002855"/>
      </a:accent3>
      <a:accent4>
        <a:srgbClr val="002855"/>
      </a:accent4>
      <a:accent5>
        <a:srgbClr val="002855"/>
      </a:accent5>
      <a:accent6>
        <a:srgbClr val="002855"/>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1761</Words>
  <Application>Microsoft Macintosh PowerPoint</Application>
  <PresentationFormat>Custom</PresentationFormat>
  <Paragraphs>247</Paragraphs>
  <Slides>27</Slides>
  <Notes>27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Calibri</vt:lpstr>
      <vt:lpstr>Arial</vt:lpstr>
      <vt:lpstr>Proxima Nova</vt:lpstr>
      <vt:lpstr>Custom Design</vt:lpstr>
      <vt:lpstr>Custom Design</vt:lpstr>
      <vt:lpstr>PowerPoint Presentation</vt:lpstr>
      <vt:lpstr>PowerPoint Presentation</vt:lpstr>
      <vt:lpstr>Learning Objectives</vt:lpstr>
      <vt:lpstr>Range of Options for Managing Data</vt:lpstr>
      <vt:lpstr>Principals of Data Storage</vt:lpstr>
      <vt:lpstr>Vocabulary:  Data</vt:lpstr>
      <vt:lpstr>Vocabulary:  Data Store</vt:lpstr>
      <vt:lpstr>Vocabulary:  Data Structure</vt:lpstr>
      <vt:lpstr>Vocabulary:  Data Type</vt:lpstr>
      <vt:lpstr>Vocabulary:  Database</vt:lpstr>
      <vt:lpstr>Structures Inherent to Data Collections</vt:lpstr>
      <vt:lpstr>Four Primary Data Structures</vt:lpstr>
      <vt:lpstr>Tabular/Columnar Data</vt:lpstr>
      <vt:lpstr>Tree Data</vt:lpstr>
      <vt:lpstr>Graph Data</vt:lpstr>
      <vt:lpstr>Categorical / Relational Data</vt:lpstr>
      <vt:lpstr>PowerPoint Presentation</vt:lpstr>
      <vt:lpstr>Assessment Guidelines</vt:lpstr>
      <vt:lpstr>PowerPoint Presentation</vt:lpstr>
      <vt:lpstr>High Altitude Features by Type</vt:lpstr>
      <vt:lpstr>Tabular Data Store Characteristics</vt:lpstr>
      <vt:lpstr>RDBMS Data Store Characteristics</vt:lpstr>
      <vt:lpstr>Tree and Graph Data Store Characteristics</vt:lpstr>
      <vt:lpstr>PowerPoint Presentation</vt:lpstr>
      <vt:lpstr>CAP Theorem</vt:lpstr>
      <vt:lpstr>Polygot Persistance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Carl G Stahmer</cp:lastModifiedBy>
  <cp:revision>22</cp:revision>
  <dcterms:modified xsi:type="dcterms:W3CDTF">2022-04-07T18:04:04Z</dcterms:modified>
</cp:coreProperties>
</file>